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handoutMasterIdLst>
    <p:handoutMasterId r:id="rId46"/>
  </p:handoutMasterIdLst>
  <p:sldIdLst>
    <p:sldId id="303" r:id="rId2"/>
    <p:sldId id="862" r:id="rId3"/>
    <p:sldId id="873" r:id="rId4"/>
    <p:sldId id="875" r:id="rId5"/>
    <p:sldId id="861" r:id="rId6"/>
    <p:sldId id="859" r:id="rId7"/>
    <p:sldId id="755" r:id="rId8"/>
    <p:sldId id="852" r:id="rId9"/>
    <p:sldId id="780" r:id="rId10"/>
    <p:sldId id="765" r:id="rId11"/>
    <p:sldId id="756" r:id="rId12"/>
    <p:sldId id="832" r:id="rId13"/>
    <p:sldId id="825" r:id="rId14"/>
    <p:sldId id="768" r:id="rId15"/>
    <p:sldId id="833" r:id="rId16"/>
    <p:sldId id="831" r:id="rId17"/>
    <p:sldId id="757" r:id="rId18"/>
    <p:sldId id="836" r:id="rId19"/>
    <p:sldId id="787" r:id="rId20"/>
    <p:sldId id="835" r:id="rId21"/>
    <p:sldId id="847" r:id="rId22"/>
    <p:sldId id="834" r:id="rId23"/>
    <p:sldId id="848" r:id="rId24"/>
    <p:sldId id="813" r:id="rId25"/>
    <p:sldId id="719" r:id="rId26"/>
    <p:sldId id="853" r:id="rId27"/>
    <p:sldId id="770" r:id="rId28"/>
    <p:sldId id="855" r:id="rId29"/>
    <p:sldId id="874" r:id="rId30"/>
    <p:sldId id="876" r:id="rId31"/>
    <p:sldId id="879" r:id="rId32"/>
    <p:sldId id="877" r:id="rId33"/>
    <p:sldId id="880" r:id="rId34"/>
    <p:sldId id="881" r:id="rId35"/>
    <p:sldId id="882" r:id="rId36"/>
    <p:sldId id="883" r:id="rId37"/>
    <p:sldId id="884" r:id="rId38"/>
    <p:sldId id="885" r:id="rId39"/>
    <p:sldId id="886" r:id="rId40"/>
    <p:sldId id="887" r:id="rId41"/>
    <p:sldId id="888" r:id="rId42"/>
    <p:sldId id="878" r:id="rId43"/>
    <p:sldId id="889" r:id="rId44"/>
  </p:sldIdLst>
  <p:sldSz cx="9906000" cy="6858000" type="A4"/>
  <p:notesSz cx="6797675" cy="9926638"/>
  <p:defaultTextStyle>
    <a:defPPr>
      <a:defRPr lang="fr-FR"/>
    </a:defPPr>
    <a:lvl1pPr algn="l" rtl="0" fontAlgn="base">
      <a:spcBef>
        <a:spcPct val="0"/>
      </a:spcBef>
      <a:spcAft>
        <a:spcPct val="0"/>
      </a:spcAft>
      <a:defRPr sz="2000" kern="1200">
        <a:solidFill>
          <a:srgbClr val="FF6600"/>
        </a:solidFill>
        <a:latin typeface="Arial" charset="0"/>
        <a:ea typeface="ＭＳ Ｐゴシック" pitchFamily="34" charset="-128"/>
        <a:cs typeface="+mn-cs"/>
      </a:defRPr>
    </a:lvl1pPr>
    <a:lvl2pPr marL="457200" algn="l" rtl="0" fontAlgn="base">
      <a:spcBef>
        <a:spcPct val="0"/>
      </a:spcBef>
      <a:spcAft>
        <a:spcPct val="0"/>
      </a:spcAft>
      <a:defRPr sz="2000" kern="1200">
        <a:solidFill>
          <a:srgbClr val="FF6600"/>
        </a:solidFill>
        <a:latin typeface="Arial" charset="0"/>
        <a:ea typeface="ＭＳ Ｐゴシック" pitchFamily="34" charset="-128"/>
        <a:cs typeface="+mn-cs"/>
      </a:defRPr>
    </a:lvl2pPr>
    <a:lvl3pPr marL="914400" algn="l" rtl="0" fontAlgn="base">
      <a:spcBef>
        <a:spcPct val="0"/>
      </a:spcBef>
      <a:spcAft>
        <a:spcPct val="0"/>
      </a:spcAft>
      <a:defRPr sz="2000" kern="1200">
        <a:solidFill>
          <a:srgbClr val="FF6600"/>
        </a:solidFill>
        <a:latin typeface="Arial" charset="0"/>
        <a:ea typeface="ＭＳ Ｐゴシック" pitchFamily="34" charset="-128"/>
        <a:cs typeface="+mn-cs"/>
      </a:defRPr>
    </a:lvl3pPr>
    <a:lvl4pPr marL="1371600" algn="l" rtl="0" fontAlgn="base">
      <a:spcBef>
        <a:spcPct val="0"/>
      </a:spcBef>
      <a:spcAft>
        <a:spcPct val="0"/>
      </a:spcAft>
      <a:defRPr sz="2000" kern="1200">
        <a:solidFill>
          <a:srgbClr val="FF6600"/>
        </a:solidFill>
        <a:latin typeface="Arial" charset="0"/>
        <a:ea typeface="ＭＳ Ｐゴシック" pitchFamily="34" charset="-128"/>
        <a:cs typeface="+mn-cs"/>
      </a:defRPr>
    </a:lvl4pPr>
    <a:lvl5pPr marL="1828800" algn="l" rtl="0" fontAlgn="base">
      <a:spcBef>
        <a:spcPct val="0"/>
      </a:spcBef>
      <a:spcAft>
        <a:spcPct val="0"/>
      </a:spcAft>
      <a:defRPr sz="2000" kern="1200">
        <a:solidFill>
          <a:srgbClr val="FF6600"/>
        </a:solidFill>
        <a:latin typeface="Arial" charset="0"/>
        <a:ea typeface="ＭＳ Ｐゴシック" pitchFamily="34" charset="-128"/>
        <a:cs typeface="+mn-cs"/>
      </a:defRPr>
    </a:lvl5pPr>
    <a:lvl6pPr marL="2286000" algn="l" defTabSz="914400" rtl="0" eaLnBrk="1" latinLnBrk="0" hangingPunct="1">
      <a:defRPr sz="2000" kern="1200">
        <a:solidFill>
          <a:srgbClr val="FF6600"/>
        </a:solidFill>
        <a:latin typeface="Arial" charset="0"/>
        <a:ea typeface="ＭＳ Ｐゴシック" pitchFamily="34" charset="-128"/>
        <a:cs typeface="+mn-cs"/>
      </a:defRPr>
    </a:lvl6pPr>
    <a:lvl7pPr marL="2743200" algn="l" defTabSz="914400" rtl="0" eaLnBrk="1" latinLnBrk="0" hangingPunct="1">
      <a:defRPr sz="2000" kern="1200">
        <a:solidFill>
          <a:srgbClr val="FF6600"/>
        </a:solidFill>
        <a:latin typeface="Arial" charset="0"/>
        <a:ea typeface="ＭＳ Ｐゴシック" pitchFamily="34" charset="-128"/>
        <a:cs typeface="+mn-cs"/>
      </a:defRPr>
    </a:lvl7pPr>
    <a:lvl8pPr marL="3200400" algn="l" defTabSz="914400" rtl="0" eaLnBrk="1" latinLnBrk="0" hangingPunct="1">
      <a:defRPr sz="2000" kern="1200">
        <a:solidFill>
          <a:srgbClr val="FF6600"/>
        </a:solidFill>
        <a:latin typeface="Arial" charset="0"/>
        <a:ea typeface="ＭＳ Ｐゴシック" pitchFamily="34" charset="-128"/>
        <a:cs typeface="+mn-cs"/>
      </a:defRPr>
    </a:lvl8pPr>
    <a:lvl9pPr marL="3657600" algn="l" defTabSz="914400" rtl="0" eaLnBrk="1" latinLnBrk="0" hangingPunct="1">
      <a:defRPr sz="2000" kern="1200">
        <a:solidFill>
          <a:srgbClr val="FF6600"/>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754">
          <p15:clr>
            <a:srgbClr val="A4A3A4"/>
          </p15:clr>
        </p15:guide>
        <p15:guide id="2" orient="horz" pos="3769">
          <p15:clr>
            <a:srgbClr val="A4A3A4"/>
          </p15:clr>
        </p15:guide>
        <p15:guide id="3" pos="5433">
          <p15:clr>
            <a:srgbClr val="A4A3A4"/>
          </p15:clr>
        </p15:guide>
        <p15:guide id="4" pos="807">
          <p15:clr>
            <a:srgbClr val="A4A3A4"/>
          </p15:clr>
        </p15:guide>
        <p15:guide id="5" pos="2077">
          <p15:clr>
            <a:srgbClr val="A4A3A4"/>
          </p15:clr>
        </p15:guide>
        <p15:guide id="6" orient="horz" pos="3385">
          <p15:clr>
            <a:srgbClr val="A4A3A4"/>
          </p15:clr>
        </p15:guide>
        <p15:guide id="7" orient="horz" pos="3929">
          <p15:clr>
            <a:srgbClr val="A4A3A4"/>
          </p15:clr>
        </p15:guide>
        <p15:guide id="8" pos="5932">
          <p15:clr>
            <a:srgbClr val="A4A3A4"/>
          </p15:clr>
        </p15:guide>
        <p15:guide id="9" pos="625">
          <p15:clr>
            <a:srgbClr val="A4A3A4"/>
          </p15:clr>
        </p15:guide>
        <p15:guide id="10" pos="3120">
          <p15:clr>
            <a:srgbClr val="A4A3A4"/>
          </p15:clr>
        </p15:guide>
        <p15:guide id="11" pos="2712">
          <p15:clr>
            <a:srgbClr val="A4A3A4"/>
          </p15:clr>
        </p15:guide>
        <p15:guide id="12" pos="308">
          <p15:clr>
            <a:srgbClr val="A4A3A4"/>
          </p15:clr>
        </p15:guide>
        <p15:guide id="13" pos="2984">
          <p15:clr>
            <a:srgbClr val="A4A3A4"/>
          </p15:clr>
        </p15:guide>
        <p15:guide id="14" pos="3528">
          <p15:clr>
            <a:srgbClr val="A4A3A4"/>
          </p15:clr>
        </p15:guide>
        <p15:guide id="15" pos="5615">
          <p15:clr>
            <a:srgbClr val="A4A3A4"/>
          </p15:clr>
        </p15:guide>
        <p15:guide id="16" pos="3256">
          <p15:clr>
            <a:srgbClr val="A4A3A4"/>
          </p15:clr>
        </p15:guide>
        <p15:guide id="17" pos="579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BA936"/>
    <a:srgbClr val="CC9900"/>
    <a:srgbClr val="595959"/>
    <a:srgbClr val="FFD521"/>
    <a:srgbClr val="DDF5DE"/>
    <a:srgbClr val="DDD6B1"/>
    <a:srgbClr val="FBC816"/>
    <a:srgbClr val="FAB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533" autoAdjust="0"/>
  </p:normalViewPr>
  <p:slideViewPr>
    <p:cSldViewPr>
      <p:cViewPr varScale="1">
        <p:scale>
          <a:sx n="116" d="100"/>
          <a:sy n="116" d="100"/>
        </p:scale>
        <p:origin x="1482" y="108"/>
      </p:cViewPr>
      <p:guideLst>
        <p:guide orient="horz" pos="754"/>
        <p:guide orient="horz" pos="3769"/>
        <p:guide pos="5433"/>
        <p:guide pos="807"/>
        <p:guide pos="2077"/>
        <p:guide orient="horz" pos="3385"/>
        <p:guide orient="horz" pos="3929"/>
        <p:guide pos="5932"/>
        <p:guide pos="625"/>
        <p:guide pos="3120"/>
        <p:guide pos="2712"/>
        <p:guide pos="308"/>
        <p:guide pos="2984"/>
        <p:guide pos="3528"/>
        <p:guide pos="5615"/>
        <p:guide pos="3256"/>
        <p:guide pos="579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89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58ED2-B4C8-564B-9C60-444569DCF2A7}" type="doc">
      <dgm:prSet loTypeId="urn:microsoft.com/office/officeart/2005/8/layout/arrow2" loCatId="" qsTypeId="urn:microsoft.com/office/officeart/2005/8/quickstyle/simple4" qsCatId="simple" csTypeId="urn:microsoft.com/office/officeart/2005/8/colors/accent2_1" csCatId="accent2" phldr="1"/>
      <dgm:spPr/>
      <dgm:t>
        <a:bodyPr/>
        <a:lstStyle/>
        <a:p>
          <a:endParaRPr lang="fr-FR"/>
        </a:p>
      </dgm:t>
    </dgm:pt>
    <dgm:pt modelId="{EA93BE7D-4362-6F45-B61C-4C3BEAAB743F}">
      <dgm:prSet phldrT="[Texte]" custT="1"/>
      <dgm:spPr/>
      <dgm:t>
        <a:bodyPr/>
        <a:lstStyle/>
        <a:p>
          <a:r>
            <a:rPr lang="fr-FR" sz="1600" b="1" dirty="0"/>
            <a:t>Etat des lieux</a:t>
          </a:r>
          <a:r>
            <a:rPr lang="fr-FR" sz="1400" b="1" dirty="0">
              <a:latin typeface="+mj-lt"/>
            </a:rPr>
            <a:t> </a:t>
          </a:r>
        </a:p>
        <a:p>
          <a:endParaRPr lang="fr-FR" sz="1200" b="0" dirty="0">
            <a:solidFill>
              <a:schemeClr val="tx1"/>
            </a:solidFill>
          </a:endParaRPr>
        </a:p>
        <a:p>
          <a:r>
            <a:rPr lang="fr-FR" sz="1400" b="0" dirty="0"/>
            <a:t>Mise à plat des attentes et besoins pour l’écriture d'un cahier des charges commun</a:t>
          </a:r>
        </a:p>
      </dgm:t>
    </dgm:pt>
    <dgm:pt modelId="{5D95558A-A9CF-4A40-91F2-2E075E70D2E1}" type="parTrans" cxnId="{941A35CC-7405-304B-882B-DD5E28FAC897}">
      <dgm:prSet/>
      <dgm:spPr/>
      <dgm:t>
        <a:bodyPr/>
        <a:lstStyle/>
        <a:p>
          <a:endParaRPr lang="fr-FR" sz="2800"/>
        </a:p>
      </dgm:t>
    </dgm:pt>
    <dgm:pt modelId="{243028F2-C597-0C40-874B-F5E23D716073}" type="sibTrans" cxnId="{941A35CC-7405-304B-882B-DD5E28FAC897}">
      <dgm:prSet/>
      <dgm:spPr/>
      <dgm:t>
        <a:bodyPr/>
        <a:lstStyle/>
        <a:p>
          <a:endParaRPr lang="fr-FR" sz="2800"/>
        </a:p>
      </dgm:t>
    </dgm:pt>
    <dgm:pt modelId="{42DE857F-C48E-3F4B-9714-A9F3B54CDDE1}">
      <dgm:prSet phldrT="[Texte]" custT="1"/>
      <dgm:spPr/>
      <dgm:t>
        <a:bodyPr/>
        <a:lstStyle/>
        <a:p>
          <a:r>
            <a:rPr lang="fr-FR" sz="1600" b="1" dirty="0"/>
            <a:t>Elaboration de la stratégie et du plan d‘actions</a:t>
          </a:r>
        </a:p>
        <a:p>
          <a:endParaRPr lang="fr-FR" sz="1000" dirty="0">
            <a:latin typeface="+mj-lt"/>
          </a:endParaRPr>
        </a:p>
        <a:p>
          <a:endParaRPr lang="fr-FR" sz="1000" b="0" dirty="0">
            <a:latin typeface="+mj-lt"/>
          </a:endParaRPr>
        </a:p>
        <a:p>
          <a:endParaRPr lang="fr-FR" sz="1000" b="0" dirty="0">
            <a:latin typeface="+mj-lt"/>
          </a:endParaRPr>
        </a:p>
        <a:p>
          <a:endParaRPr lang="fr-FR" sz="1000" b="0" dirty="0">
            <a:latin typeface="+mj-lt"/>
          </a:endParaRPr>
        </a:p>
        <a:p>
          <a:endParaRPr lang="fr-FR" sz="1000" b="0" dirty="0">
            <a:latin typeface="+mj-lt"/>
          </a:endParaRPr>
        </a:p>
        <a:p>
          <a:endParaRPr lang="fr-FR" sz="1000" b="0" dirty="0"/>
        </a:p>
        <a:p>
          <a:r>
            <a:rPr lang="fr-FR" sz="1400" b="0" dirty="0"/>
            <a:t>08/11 : Séminaire départemental de restitution du diagnostic, des axes stratégiques de la plateforme</a:t>
          </a:r>
        </a:p>
        <a:p>
          <a:endParaRPr lang="fr-FR" sz="1000" b="0" dirty="0"/>
        </a:p>
        <a:p>
          <a:r>
            <a:rPr lang="fr-FR" sz="1000" b="0" dirty="0"/>
            <a:t>.</a:t>
          </a:r>
        </a:p>
        <a:p>
          <a:endParaRPr lang="fr-FR" sz="1600" b="1" dirty="0"/>
        </a:p>
      </dgm:t>
    </dgm:pt>
    <dgm:pt modelId="{350FA369-FD86-EB43-B977-B43B3A4A5234}" type="parTrans" cxnId="{58937BBD-D40C-F049-BEFF-A1132686B896}">
      <dgm:prSet/>
      <dgm:spPr/>
      <dgm:t>
        <a:bodyPr/>
        <a:lstStyle/>
        <a:p>
          <a:endParaRPr lang="fr-FR" sz="2800"/>
        </a:p>
      </dgm:t>
    </dgm:pt>
    <dgm:pt modelId="{FC3C99B6-A1B7-974A-B0F9-8CA64931A962}" type="sibTrans" cxnId="{58937BBD-D40C-F049-BEFF-A1132686B896}">
      <dgm:prSet/>
      <dgm:spPr/>
      <dgm:t>
        <a:bodyPr/>
        <a:lstStyle/>
        <a:p>
          <a:endParaRPr lang="fr-FR" sz="2800"/>
        </a:p>
      </dgm:t>
    </dgm:pt>
    <dgm:pt modelId="{C9EDAA00-92EE-6C45-86D3-0A91A12C15F3}">
      <dgm:prSet phldrT="[Texte]" custT="1"/>
      <dgm:spPr/>
      <dgm:t>
        <a:bodyPr/>
        <a:lstStyle/>
        <a:p>
          <a:pPr algn="l"/>
          <a:r>
            <a:rPr lang="fr-FR" sz="1600" b="1" dirty="0"/>
            <a:t>1</a:t>
          </a:r>
          <a:r>
            <a:rPr lang="fr-FR" sz="1600" b="1" baseline="30000" dirty="0"/>
            <a:t>er</a:t>
          </a:r>
          <a:r>
            <a:rPr lang="fr-FR" sz="1600" b="1" dirty="0"/>
            <a:t> comité de pilotage de la plateforme</a:t>
          </a:r>
        </a:p>
        <a:p>
          <a:pPr algn="l"/>
          <a:endParaRPr lang="fr-FR" sz="1400" b="1" dirty="0"/>
        </a:p>
        <a:p>
          <a:pPr algn="l"/>
          <a:endParaRPr lang="fr-FR" sz="1400" b="1" dirty="0"/>
        </a:p>
        <a:p>
          <a:pPr algn="l"/>
          <a:endParaRPr lang="fr-FR" sz="1400" b="1" dirty="0"/>
        </a:p>
        <a:p>
          <a:pPr algn="l"/>
          <a:endParaRPr lang="fr-FR" sz="1400" b="1" dirty="0"/>
        </a:p>
        <a:p>
          <a:pPr algn="l"/>
          <a:endParaRPr lang="fr-FR" sz="1400" b="1" dirty="0"/>
        </a:p>
        <a:p>
          <a:pPr algn="l"/>
          <a:endParaRPr lang="fr-FR" sz="1400" b="1" dirty="0"/>
        </a:p>
        <a:p>
          <a:pPr algn="l"/>
          <a:r>
            <a:rPr lang="fr-FR" sz="1400" b="1" dirty="0"/>
            <a:t>Signature d'une Charte Départementale avec tous les acteurs et d'un plan pluriannuel</a:t>
          </a:r>
        </a:p>
        <a:p>
          <a:pPr algn="l"/>
          <a:endParaRPr lang="fr-FR" sz="1600" dirty="0"/>
        </a:p>
      </dgm:t>
    </dgm:pt>
    <dgm:pt modelId="{61AD2B87-F573-8146-A892-AD811C3FB864}" type="parTrans" cxnId="{2BC443B0-B99C-C344-9E44-16BD2EA40A9F}">
      <dgm:prSet/>
      <dgm:spPr/>
      <dgm:t>
        <a:bodyPr/>
        <a:lstStyle/>
        <a:p>
          <a:endParaRPr lang="fr-FR" sz="2800"/>
        </a:p>
      </dgm:t>
    </dgm:pt>
    <dgm:pt modelId="{289F6591-0DBA-1B47-9E0C-7E049907EB0F}" type="sibTrans" cxnId="{2BC443B0-B99C-C344-9E44-16BD2EA40A9F}">
      <dgm:prSet/>
      <dgm:spPr/>
      <dgm:t>
        <a:bodyPr/>
        <a:lstStyle/>
        <a:p>
          <a:endParaRPr lang="fr-FR" sz="2800"/>
        </a:p>
      </dgm:t>
    </dgm:pt>
    <dgm:pt modelId="{FE64327B-B2E6-4848-B2B9-697207E02804}">
      <dgm:prSet custT="1"/>
      <dgm:spPr/>
      <dgm:t>
        <a:bodyPr/>
        <a:lstStyle/>
        <a:p>
          <a:r>
            <a:rPr lang="fr-FR" sz="1600" b="1" dirty="0"/>
            <a:t>Diagnostic participatif</a:t>
          </a:r>
          <a:endParaRPr lang="fr-FR" sz="1200" b="1" dirty="0">
            <a:solidFill>
              <a:schemeClr val="tx1"/>
            </a:solidFill>
          </a:endParaRPr>
        </a:p>
        <a:p>
          <a:endParaRPr lang="fr-FR" sz="1400" b="0" dirty="0"/>
        </a:p>
        <a:p>
          <a:endParaRPr lang="fr-FR" sz="1400" b="0" dirty="0"/>
        </a:p>
        <a:p>
          <a:endParaRPr lang="fr-FR" sz="1400" b="0" dirty="0"/>
        </a:p>
        <a:p>
          <a:endParaRPr lang="fr-FR" sz="1400" b="0" dirty="0"/>
        </a:p>
        <a:p>
          <a:r>
            <a:rPr lang="fr-FR" sz="1400" b="0" dirty="0"/>
            <a:t>Territorial et groupes de travail avec les acteurs du territoire</a:t>
          </a:r>
        </a:p>
      </dgm:t>
    </dgm:pt>
    <dgm:pt modelId="{26887054-50A3-2D49-81EB-311B45B46632}" type="parTrans" cxnId="{2C9C4559-F5C6-694F-9084-FBAC59D766FD}">
      <dgm:prSet/>
      <dgm:spPr/>
      <dgm:t>
        <a:bodyPr/>
        <a:lstStyle/>
        <a:p>
          <a:endParaRPr lang="fr-FR" sz="2800"/>
        </a:p>
      </dgm:t>
    </dgm:pt>
    <dgm:pt modelId="{2C62F9B3-D139-5E46-815B-AECD294B5AC4}" type="sibTrans" cxnId="{2C9C4559-F5C6-694F-9084-FBAC59D766FD}">
      <dgm:prSet/>
      <dgm:spPr/>
      <dgm:t>
        <a:bodyPr/>
        <a:lstStyle/>
        <a:p>
          <a:endParaRPr lang="fr-FR" sz="2800"/>
        </a:p>
      </dgm:t>
    </dgm:pt>
    <dgm:pt modelId="{C9BDB114-5C09-584F-9378-C594496E9111}" type="pres">
      <dgm:prSet presAssocID="{40C58ED2-B4C8-564B-9C60-444569DCF2A7}" presName="arrowDiagram" presStyleCnt="0">
        <dgm:presLayoutVars>
          <dgm:chMax val="5"/>
          <dgm:dir/>
          <dgm:resizeHandles val="exact"/>
        </dgm:presLayoutVars>
      </dgm:prSet>
      <dgm:spPr/>
      <dgm:t>
        <a:bodyPr/>
        <a:lstStyle/>
        <a:p>
          <a:endParaRPr lang="fr-FR"/>
        </a:p>
      </dgm:t>
    </dgm:pt>
    <dgm:pt modelId="{1AD5094C-EEA7-2943-AF95-30254B345C50}" type="pres">
      <dgm:prSet presAssocID="{40C58ED2-B4C8-564B-9C60-444569DCF2A7}" presName="arrow" presStyleLbl="bgShp" presStyleIdx="0" presStyleCnt="1" custScaleX="123204" custLinFactNeighborX="-3335" custLinFactNeighborY="1027"/>
      <dgm:spPr>
        <a:solidFill>
          <a:srgbClr val="FF7A2A"/>
        </a:solidFill>
      </dgm:spPr>
    </dgm:pt>
    <dgm:pt modelId="{2EC046D7-D867-AB4F-8EDE-35FD89270190}" type="pres">
      <dgm:prSet presAssocID="{40C58ED2-B4C8-564B-9C60-444569DCF2A7}" presName="arrowDiagram4" presStyleCnt="0"/>
      <dgm:spPr/>
    </dgm:pt>
    <dgm:pt modelId="{176F2124-CB43-C14A-8B19-4856BD962102}" type="pres">
      <dgm:prSet presAssocID="{EA93BE7D-4362-6F45-B61C-4C3BEAAB743F}" presName="bullet4a" presStyleLbl="node1" presStyleIdx="0" presStyleCnt="4" custLinFactY="-144346" custLinFactNeighborX="88523" custLinFactNeighborY="-200000"/>
      <dgm:spPr/>
    </dgm:pt>
    <dgm:pt modelId="{7109316C-A36A-D948-9D18-D92F21D2458B}" type="pres">
      <dgm:prSet presAssocID="{EA93BE7D-4362-6F45-B61C-4C3BEAAB743F}" presName="textBox4a" presStyleLbl="revTx" presStyleIdx="0" presStyleCnt="4" custScaleX="131516" custScaleY="91726" custLinFactNeighborX="-39032" custLinFactNeighborY="-32860">
        <dgm:presLayoutVars>
          <dgm:bulletEnabled val="1"/>
        </dgm:presLayoutVars>
      </dgm:prSet>
      <dgm:spPr/>
      <dgm:t>
        <a:bodyPr/>
        <a:lstStyle/>
        <a:p>
          <a:endParaRPr lang="fr-FR"/>
        </a:p>
      </dgm:t>
    </dgm:pt>
    <dgm:pt modelId="{29F487EF-DEBE-984E-BFCF-921457E9D5AE}" type="pres">
      <dgm:prSet presAssocID="{FE64327B-B2E6-4848-B2B9-697207E02804}" presName="bullet4b" presStyleLbl="node1" presStyleIdx="1" presStyleCnt="4" custLinFactX="15194" custLinFactY="-59387" custLinFactNeighborX="100000" custLinFactNeighborY="-100000"/>
      <dgm:spPr/>
    </dgm:pt>
    <dgm:pt modelId="{CCCD04E8-A0F3-CB4F-8924-8A3A5A3B210B}" type="pres">
      <dgm:prSet presAssocID="{FE64327B-B2E6-4848-B2B9-697207E02804}" presName="textBox4b" presStyleLbl="revTx" presStyleIdx="1" presStyleCnt="4" custScaleX="119637" custLinFactNeighborX="-7773" custLinFactNeighborY="-13179">
        <dgm:presLayoutVars>
          <dgm:bulletEnabled val="1"/>
        </dgm:presLayoutVars>
      </dgm:prSet>
      <dgm:spPr/>
      <dgm:t>
        <a:bodyPr/>
        <a:lstStyle/>
        <a:p>
          <a:endParaRPr lang="fr-FR"/>
        </a:p>
      </dgm:t>
    </dgm:pt>
    <dgm:pt modelId="{26DBC314-1D10-9144-9D5F-DC67F16D5CB9}" type="pres">
      <dgm:prSet presAssocID="{42DE857F-C48E-3F4B-9714-A9F3B54CDDE1}" presName="bullet4c" presStyleLbl="node1" presStyleIdx="2" presStyleCnt="4" custLinFactX="100000" custLinFactNeighborX="199145" custLinFactNeighborY="-73531"/>
      <dgm:spPr/>
    </dgm:pt>
    <dgm:pt modelId="{7E6C9343-FAB4-B543-A871-3F48CFE0EA73}" type="pres">
      <dgm:prSet presAssocID="{42DE857F-C48E-3F4B-9714-A9F3B54CDDE1}" presName="textBox4c" presStyleLbl="revTx" presStyleIdx="2" presStyleCnt="4" custScaleX="151303" custScaleY="93794" custLinFactNeighborX="30273" custLinFactNeighborY="1276">
        <dgm:presLayoutVars>
          <dgm:bulletEnabled val="1"/>
        </dgm:presLayoutVars>
      </dgm:prSet>
      <dgm:spPr/>
      <dgm:t>
        <a:bodyPr/>
        <a:lstStyle/>
        <a:p>
          <a:endParaRPr lang="fr-FR"/>
        </a:p>
      </dgm:t>
    </dgm:pt>
    <dgm:pt modelId="{896A7914-0CFE-914F-B9D2-49F98CEE571A}" type="pres">
      <dgm:prSet presAssocID="{C9EDAA00-92EE-6C45-86D3-0A91A12C15F3}" presName="bullet4d" presStyleLbl="node1" presStyleIdx="3" presStyleCnt="4" custLinFactX="135185" custLinFactNeighborX="200000" custLinFactNeighborY="-34594"/>
      <dgm:spPr/>
    </dgm:pt>
    <dgm:pt modelId="{4408E08E-E361-824C-A822-FAD6900C5733}" type="pres">
      <dgm:prSet presAssocID="{C9EDAA00-92EE-6C45-86D3-0A91A12C15F3}" presName="textBox4d" presStyleLbl="revTx" presStyleIdx="3" presStyleCnt="4" custScaleX="136666" custScaleY="59605" custLinFactNeighborX="65293" custLinFactNeighborY="-14700">
        <dgm:presLayoutVars>
          <dgm:bulletEnabled val="1"/>
        </dgm:presLayoutVars>
      </dgm:prSet>
      <dgm:spPr/>
      <dgm:t>
        <a:bodyPr/>
        <a:lstStyle/>
        <a:p>
          <a:endParaRPr lang="fr-FR"/>
        </a:p>
      </dgm:t>
    </dgm:pt>
  </dgm:ptLst>
  <dgm:cxnLst>
    <dgm:cxn modelId="{F1A03518-A386-874D-9491-1BE51EFE106D}" type="presOf" srcId="{EA93BE7D-4362-6F45-B61C-4C3BEAAB743F}" destId="{7109316C-A36A-D948-9D18-D92F21D2458B}" srcOrd="0" destOrd="0" presId="urn:microsoft.com/office/officeart/2005/8/layout/arrow2"/>
    <dgm:cxn modelId="{941A35CC-7405-304B-882B-DD5E28FAC897}" srcId="{40C58ED2-B4C8-564B-9C60-444569DCF2A7}" destId="{EA93BE7D-4362-6F45-B61C-4C3BEAAB743F}" srcOrd="0" destOrd="0" parTransId="{5D95558A-A9CF-4A40-91F2-2E075E70D2E1}" sibTransId="{243028F2-C597-0C40-874B-F5E23D716073}"/>
    <dgm:cxn modelId="{2C9C4559-F5C6-694F-9084-FBAC59D766FD}" srcId="{40C58ED2-B4C8-564B-9C60-444569DCF2A7}" destId="{FE64327B-B2E6-4848-B2B9-697207E02804}" srcOrd="1" destOrd="0" parTransId="{26887054-50A3-2D49-81EB-311B45B46632}" sibTransId="{2C62F9B3-D139-5E46-815B-AECD294B5AC4}"/>
    <dgm:cxn modelId="{DB5A61DA-B7F9-AD4F-9C23-C500C620A867}" type="presOf" srcId="{C9EDAA00-92EE-6C45-86D3-0A91A12C15F3}" destId="{4408E08E-E361-824C-A822-FAD6900C5733}" srcOrd="0" destOrd="0" presId="urn:microsoft.com/office/officeart/2005/8/layout/arrow2"/>
    <dgm:cxn modelId="{2BC443B0-B99C-C344-9E44-16BD2EA40A9F}" srcId="{40C58ED2-B4C8-564B-9C60-444569DCF2A7}" destId="{C9EDAA00-92EE-6C45-86D3-0A91A12C15F3}" srcOrd="3" destOrd="0" parTransId="{61AD2B87-F573-8146-A892-AD811C3FB864}" sibTransId="{289F6591-0DBA-1B47-9E0C-7E049907EB0F}"/>
    <dgm:cxn modelId="{B91CCF23-BB76-8A44-ACBD-686A71B20EEB}" type="presOf" srcId="{42DE857F-C48E-3F4B-9714-A9F3B54CDDE1}" destId="{7E6C9343-FAB4-B543-A871-3F48CFE0EA73}" srcOrd="0" destOrd="0" presId="urn:microsoft.com/office/officeart/2005/8/layout/arrow2"/>
    <dgm:cxn modelId="{ECF87120-08AC-0042-B2AC-BA3CE1629E82}" type="presOf" srcId="{FE64327B-B2E6-4848-B2B9-697207E02804}" destId="{CCCD04E8-A0F3-CB4F-8924-8A3A5A3B210B}" srcOrd="0" destOrd="0" presId="urn:microsoft.com/office/officeart/2005/8/layout/arrow2"/>
    <dgm:cxn modelId="{CDDD99C2-9AC9-F04D-861F-F66E1F4F8C30}" type="presOf" srcId="{40C58ED2-B4C8-564B-9C60-444569DCF2A7}" destId="{C9BDB114-5C09-584F-9378-C594496E9111}" srcOrd="0" destOrd="0" presId="urn:microsoft.com/office/officeart/2005/8/layout/arrow2"/>
    <dgm:cxn modelId="{58937BBD-D40C-F049-BEFF-A1132686B896}" srcId="{40C58ED2-B4C8-564B-9C60-444569DCF2A7}" destId="{42DE857F-C48E-3F4B-9714-A9F3B54CDDE1}" srcOrd="2" destOrd="0" parTransId="{350FA369-FD86-EB43-B977-B43B3A4A5234}" sibTransId="{FC3C99B6-A1B7-974A-B0F9-8CA64931A962}"/>
    <dgm:cxn modelId="{E19DD7C1-D38F-044B-9C22-6ED38129B700}" type="presParOf" srcId="{C9BDB114-5C09-584F-9378-C594496E9111}" destId="{1AD5094C-EEA7-2943-AF95-30254B345C50}" srcOrd="0" destOrd="0" presId="urn:microsoft.com/office/officeart/2005/8/layout/arrow2"/>
    <dgm:cxn modelId="{AFBA8F22-8469-444D-8DAD-E236C7F19263}" type="presParOf" srcId="{C9BDB114-5C09-584F-9378-C594496E9111}" destId="{2EC046D7-D867-AB4F-8EDE-35FD89270190}" srcOrd="1" destOrd="0" presId="urn:microsoft.com/office/officeart/2005/8/layout/arrow2"/>
    <dgm:cxn modelId="{A464B47A-48CC-634B-A3CE-926E0E0381C0}" type="presParOf" srcId="{2EC046D7-D867-AB4F-8EDE-35FD89270190}" destId="{176F2124-CB43-C14A-8B19-4856BD962102}" srcOrd="0" destOrd="0" presId="urn:microsoft.com/office/officeart/2005/8/layout/arrow2"/>
    <dgm:cxn modelId="{A264FEE7-C636-B049-A451-C6EF05A7E3DA}" type="presParOf" srcId="{2EC046D7-D867-AB4F-8EDE-35FD89270190}" destId="{7109316C-A36A-D948-9D18-D92F21D2458B}" srcOrd="1" destOrd="0" presId="urn:microsoft.com/office/officeart/2005/8/layout/arrow2"/>
    <dgm:cxn modelId="{F2DD8834-F2E5-714F-A237-CC5046E4969A}" type="presParOf" srcId="{2EC046D7-D867-AB4F-8EDE-35FD89270190}" destId="{29F487EF-DEBE-984E-BFCF-921457E9D5AE}" srcOrd="2" destOrd="0" presId="urn:microsoft.com/office/officeart/2005/8/layout/arrow2"/>
    <dgm:cxn modelId="{0C2FB5C3-353B-A24B-98DB-A56D797ECC43}" type="presParOf" srcId="{2EC046D7-D867-AB4F-8EDE-35FD89270190}" destId="{CCCD04E8-A0F3-CB4F-8924-8A3A5A3B210B}" srcOrd="3" destOrd="0" presId="urn:microsoft.com/office/officeart/2005/8/layout/arrow2"/>
    <dgm:cxn modelId="{C458C975-6898-F242-B0B1-A1FADC97467E}" type="presParOf" srcId="{2EC046D7-D867-AB4F-8EDE-35FD89270190}" destId="{26DBC314-1D10-9144-9D5F-DC67F16D5CB9}" srcOrd="4" destOrd="0" presId="urn:microsoft.com/office/officeart/2005/8/layout/arrow2"/>
    <dgm:cxn modelId="{A211D97E-BDF9-6945-BEB4-2D263E06E0F0}" type="presParOf" srcId="{2EC046D7-D867-AB4F-8EDE-35FD89270190}" destId="{7E6C9343-FAB4-B543-A871-3F48CFE0EA73}" srcOrd="5" destOrd="0" presId="urn:microsoft.com/office/officeart/2005/8/layout/arrow2"/>
    <dgm:cxn modelId="{586B0244-5716-5649-8115-97392539775A}" type="presParOf" srcId="{2EC046D7-D867-AB4F-8EDE-35FD89270190}" destId="{896A7914-0CFE-914F-B9D2-49F98CEE571A}" srcOrd="6" destOrd="0" presId="urn:microsoft.com/office/officeart/2005/8/layout/arrow2"/>
    <dgm:cxn modelId="{212C517A-1760-B946-8487-EAD14A2D6751}" type="presParOf" srcId="{2EC046D7-D867-AB4F-8EDE-35FD89270190}" destId="{4408E08E-E361-824C-A822-FAD6900C573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B78889B-3912-421B-809A-EAC114A7721F}"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fr-FR"/>
        </a:p>
      </dgm:t>
    </dgm:pt>
    <dgm:pt modelId="{069CA76A-1568-48A6-BD2E-2AA49B0A6BF5}">
      <dgm:prSet phldrT="[Texte]" custT="1"/>
      <dgm:spPr/>
      <dgm:t>
        <a:bodyPr/>
        <a:lstStyle/>
        <a:p>
          <a:r>
            <a:rPr lang="fr-FR" sz="2000" dirty="0"/>
            <a:t>Diagnostic participatif</a:t>
          </a:r>
        </a:p>
      </dgm:t>
    </dgm:pt>
    <dgm:pt modelId="{17B5B41D-2DF2-4E9C-81EC-731EA758C58E}" type="parTrans" cxnId="{00A3DE07-D8D7-442B-9E25-6C841D2AC8E4}">
      <dgm:prSet/>
      <dgm:spPr/>
      <dgm:t>
        <a:bodyPr/>
        <a:lstStyle/>
        <a:p>
          <a:endParaRPr lang="fr-FR"/>
        </a:p>
      </dgm:t>
    </dgm:pt>
    <dgm:pt modelId="{0604BD36-3941-4C57-8E93-137224C4B852}" type="sibTrans" cxnId="{00A3DE07-D8D7-442B-9E25-6C841D2AC8E4}">
      <dgm:prSet/>
      <dgm:spPr/>
      <dgm:t>
        <a:bodyPr/>
        <a:lstStyle/>
        <a:p>
          <a:endParaRPr lang="fr-FR"/>
        </a:p>
      </dgm:t>
    </dgm:pt>
    <dgm:pt modelId="{80981C22-815D-435C-8E5A-2758EE86152A}">
      <dgm:prSet phldrT="[Texte]" custT="1"/>
      <dgm:spPr/>
      <dgm:t>
        <a:bodyPr/>
        <a:lstStyle/>
        <a:p>
          <a:pPr marL="0" lvl="0" indent="0" algn="ctr" defTabSz="889000">
            <a:lnSpc>
              <a:spcPct val="90000"/>
            </a:lnSpc>
            <a:spcBef>
              <a:spcPct val="0"/>
            </a:spcBef>
            <a:spcAft>
              <a:spcPct val="35000"/>
            </a:spcAft>
            <a:buFont typeface="Arial" panose="020B0604020202020204" pitchFamily="34" charset="0"/>
            <a:buNone/>
          </a:pPr>
          <a:r>
            <a:rPr lang="fr-FR" sz="2000" b="1" kern="1200" dirty="0">
              <a:solidFill>
                <a:srgbClr val="000000"/>
              </a:solidFill>
              <a:latin typeface="Arial"/>
              <a:ea typeface="+mn-ea"/>
              <a:cs typeface="+mn-cs"/>
            </a:rPr>
            <a:t>Les prescripteurs</a:t>
          </a:r>
        </a:p>
        <a:p>
          <a:pPr marL="0" lvl="0" algn="ctr" defTabSz="622300">
            <a:lnSpc>
              <a:spcPct val="90000"/>
            </a:lnSpc>
            <a:spcBef>
              <a:spcPct val="0"/>
            </a:spcBef>
            <a:spcAft>
              <a:spcPct val="35000"/>
            </a:spcAft>
            <a:buFont typeface="Arial" panose="020B0604020202020204" pitchFamily="34" charset="0"/>
            <a:buChar char="•"/>
          </a:pPr>
          <a:r>
            <a:rPr lang="fr-FR" sz="1400" kern="1200" dirty="0">
              <a:solidFill>
                <a:schemeClr val="tx1"/>
              </a:solidFill>
            </a:rPr>
            <a:t>Sondage auquel ont répondu </a:t>
          </a:r>
          <a:r>
            <a:rPr lang="fr-FR" sz="1400" b="1" kern="1200" dirty="0">
              <a:solidFill>
                <a:schemeClr val="tx1"/>
              </a:solidFill>
            </a:rPr>
            <a:t>20 prescripteurs</a:t>
          </a:r>
        </a:p>
        <a:p>
          <a:pPr marL="0" lvl="0" algn="ctr" defTabSz="622300">
            <a:lnSpc>
              <a:spcPct val="90000"/>
            </a:lnSpc>
            <a:spcBef>
              <a:spcPct val="0"/>
            </a:spcBef>
            <a:spcAft>
              <a:spcPct val="35000"/>
            </a:spcAft>
            <a:buFont typeface="Arial" panose="020B0604020202020204" pitchFamily="34" charset="0"/>
            <a:buChar char="•"/>
          </a:pPr>
          <a:r>
            <a:rPr lang="fr-FR" sz="1400" kern="1200" dirty="0">
              <a:solidFill>
                <a:schemeClr val="tx1"/>
              </a:solidFill>
            </a:rPr>
            <a:t>Analyse des bases de données des PLIE</a:t>
          </a:r>
          <a:endParaRPr lang="fr-FR" sz="1400" kern="1200" dirty="0"/>
        </a:p>
      </dgm:t>
    </dgm:pt>
    <dgm:pt modelId="{48259233-2365-48DD-A885-965E1BF4A4F7}" type="parTrans" cxnId="{9E1A432F-9233-4FE7-85EE-3CFF4A067054}">
      <dgm:prSet/>
      <dgm:spPr/>
      <dgm:t>
        <a:bodyPr/>
        <a:lstStyle/>
        <a:p>
          <a:endParaRPr lang="fr-FR"/>
        </a:p>
      </dgm:t>
    </dgm:pt>
    <dgm:pt modelId="{1C1DEF81-3249-4DAE-913C-6F481EE578DD}" type="sibTrans" cxnId="{9E1A432F-9233-4FE7-85EE-3CFF4A067054}">
      <dgm:prSet/>
      <dgm:spPr/>
      <dgm:t>
        <a:bodyPr/>
        <a:lstStyle/>
        <a:p>
          <a:endParaRPr lang="fr-FR"/>
        </a:p>
      </dgm:t>
    </dgm:pt>
    <dgm:pt modelId="{5B8C0A8C-9837-416D-B628-1C45C9072D8B}">
      <dgm:prSet phldrT="[Texte]" custT="1"/>
      <dgm:spPr/>
      <dgm:t>
        <a:bodyPr/>
        <a:lstStyle/>
        <a:p>
          <a:pPr marL="0" lvl="0" indent="0" algn="ctr" defTabSz="889000">
            <a:lnSpc>
              <a:spcPct val="90000"/>
            </a:lnSpc>
            <a:spcBef>
              <a:spcPct val="0"/>
            </a:spcBef>
            <a:spcAft>
              <a:spcPct val="35000"/>
            </a:spcAft>
            <a:buFont typeface="Arial" panose="020B0604020202020204" pitchFamily="34" charset="0"/>
            <a:buNone/>
          </a:pPr>
          <a:r>
            <a:rPr lang="fr-FR" sz="2000" b="1" kern="1200" dirty="0">
              <a:solidFill>
                <a:srgbClr val="000000"/>
              </a:solidFill>
              <a:latin typeface="Arial"/>
              <a:ea typeface="+mn-ea"/>
              <a:cs typeface="+mn-cs"/>
            </a:rPr>
            <a:t>Les structures d’insertion</a:t>
          </a:r>
        </a:p>
        <a:p>
          <a:pPr marL="0" lvl="0" algn="ctr" defTabSz="622300">
            <a:lnSpc>
              <a:spcPct val="90000"/>
            </a:lnSpc>
            <a:spcBef>
              <a:spcPct val="0"/>
            </a:spcBef>
            <a:spcAft>
              <a:spcPct val="35000"/>
            </a:spcAft>
            <a:buFont typeface="Arial" panose="020B0604020202020204" pitchFamily="34" charset="0"/>
            <a:buChar char="•"/>
          </a:pPr>
          <a:r>
            <a:rPr lang="fr-FR" sz="1400" b="1" kern="1200" dirty="0">
              <a:solidFill>
                <a:srgbClr val="000000"/>
              </a:solidFill>
              <a:latin typeface="Arial"/>
              <a:ea typeface="+mn-ea"/>
              <a:cs typeface="+mn-cs"/>
            </a:rPr>
            <a:t>20 structures mobilisées</a:t>
          </a:r>
        </a:p>
        <a:p>
          <a:pPr marL="0" lvl="0" algn="ctr" defTabSz="622300">
            <a:lnSpc>
              <a:spcPct val="90000"/>
            </a:lnSpc>
            <a:spcBef>
              <a:spcPct val="0"/>
            </a:spcBef>
            <a:spcAft>
              <a:spcPct val="35000"/>
            </a:spcAft>
            <a:buFont typeface="Arial" panose="020B0604020202020204" pitchFamily="34" charset="0"/>
            <a:buChar char="•"/>
          </a:pPr>
          <a:r>
            <a:rPr lang="fr-FR" sz="1400" kern="1200" dirty="0">
              <a:solidFill>
                <a:schemeClr val="tx1"/>
              </a:solidFill>
            </a:rPr>
            <a:t>Contributions Act’Essonne</a:t>
          </a:r>
        </a:p>
        <a:p>
          <a:pPr marL="0" lvl="0" algn="ctr" defTabSz="622300">
            <a:lnSpc>
              <a:spcPct val="90000"/>
            </a:lnSpc>
            <a:spcBef>
              <a:spcPct val="0"/>
            </a:spcBef>
            <a:spcAft>
              <a:spcPct val="35000"/>
            </a:spcAft>
            <a:buFont typeface="Arial" panose="020B0604020202020204" pitchFamily="34" charset="0"/>
            <a:buChar char="•"/>
          </a:pPr>
          <a:r>
            <a:rPr lang="fr-FR" sz="1400" kern="1200" dirty="0">
              <a:solidFill>
                <a:schemeClr val="tx1"/>
              </a:solidFill>
            </a:rPr>
            <a:t>Analyse des bases de données des PLIE</a:t>
          </a:r>
          <a:endParaRPr lang="fr-FR" sz="1400" kern="1200" dirty="0"/>
        </a:p>
      </dgm:t>
    </dgm:pt>
    <dgm:pt modelId="{F6D2E3E0-1575-4AEE-A2AA-EABB5ED46690}" type="parTrans" cxnId="{048725D7-CC7B-4807-9DE7-9CD94566B578}">
      <dgm:prSet/>
      <dgm:spPr/>
      <dgm:t>
        <a:bodyPr/>
        <a:lstStyle/>
        <a:p>
          <a:endParaRPr lang="fr-FR"/>
        </a:p>
      </dgm:t>
    </dgm:pt>
    <dgm:pt modelId="{C485E25C-9C11-478A-A547-17A2601EF0BB}" type="sibTrans" cxnId="{048725D7-CC7B-4807-9DE7-9CD94566B578}">
      <dgm:prSet/>
      <dgm:spPr/>
      <dgm:t>
        <a:bodyPr/>
        <a:lstStyle/>
        <a:p>
          <a:endParaRPr lang="fr-FR"/>
        </a:p>
      </dgm:t>
    </dgm:pt>
    <dgm:pt modelId="{69E63982-FC1D-447C-86C0-A543D89C36A7}">
      <dgm:prSet phldrT="[Texte]" custT="1"/>
      <dgm:spPr/>
      <dgm:t>
        <a:bodyPr/>
        <a:lstStyle/>
        <a:p>
          <a:pPr marL="0" lvl="0" defTabSz="889000">
            <a:lnSpc>
              <a:spcPct val="90000"/>
            </a:lnSpc>
            <a:spcBef>
              <a:spcPct val="0"/>
            </a:spcBef>
            <a:spcAft>
              <a:spcPct val="35000"/>
            </a:spcAft>
            <a:buFont typeface="Arial" panose="020B0604020202020204" pitchFamily="34" charset="0"/>
            <a:buChar char="•"/>
          </a:pPr>
          <a:r>
            <a:rPr lang="fr-FR" sz="2000" b="1" dirty="0">
              <a:solidFill>
                <a:schemeClr val="tx1"/>
              </a:solidFill>
            </a:rPr>
            <a:t>Les bénéficiaires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solidFill>
                <a:schemeClr val="tx1"/>
              </a:solidFill>
            </a:rPr>
            <a:t>Approche Design de services</a:t>
          </a:r>
          <a:endParaRPr lang="fr-FR" sz="1400" dirty="0"/>
        </a:p>
        <a:p>
          <a:pPr marL="0" lvl="0" defTabSz="889000">
            <a:lnSpc>
              <a:spcPct val="90000"/>
            </a:lnSpc>
            <a:spcBef>
              <a:spcPct val="0"/>
            </a:spcBef>
            <a:spcAft>
              <a:spcPct val="35000"/>
            </a:spcAft>
            <a:buFont typeface="Arial" panose="020B0604020202020204" pitchFamily="34" charset="0"/>
            <a:buChar char="•"/>
          </a:pPr>
          <a:endParaRPr lang="fr-FR" sz="1400" dirty="0">
            <a:solidFill>
              <a:schemeClr val="tx1"/>
            </a:solidFill>
          </a:endParaRPr>
        </a:p>
        <a:p>
          <a:pPr marL="0" lvl="0" defTabSz="889000">
            <a:lnSpc>
              <a:spcPct val="90000"/>
            </a:lnSpc>
            <a:spcBef>
              <a:spcPct val="0"/>
            </a:spcBef>
            <a:spcAft>
              <a:spcPct val="35000"/>
            </a:spcAft>
            <a:buFont typeface="Arial" panose="020B0604020202020204" pitchFamily="34" charset="0"/>
            <a:buChar char="•"/>
          </a:pPr>
          <a:r>
            <a:rPr lang="fr-FR" sz="1400" dirty="0">
              <a:solidFill>
                <a:schemeClr val="tx1"/>
              </a:solidFill>
            </a:rPr>
            <a:t>Analyse des bases de données des PLIE</a:t>
          </a:r>
        </a:p>
      </dgm:t>
    </dgm:pt>
    <dgm:pt modelId="{2016560F-7FD1-41B6-82EC-39261BF45D65}" type="parTrans" cxnId="{CA01DE8B-8F0E-49DA-A4FE-53CA25BFF808}">
      <dgm:prSet/>
      <dgm:spPr/>
      <dgm:t>
        <a:bodyPr/>
        <a:lstStyle/>
        <a:p>
          <a:endParaRPr lang="fr-FR"/>
        </a:p>
      </dgm:t>
    </dgm:pt>
    <dgm:pt modelId="{71F34101-1C1B-4E53-8470-EE67B1EDB303}" type="sibTrans" cxnId="{CA01DE8B-8F0E-49DA-A4FE-53CA25BFF808}">
      <dgm:prSet/>
      <dgm:spPr/>
      <dgm:t>
        <a:bodyPr/>
        <a:lstStyle/>
        <a:p>
          <a:endParaRPr lang="fr-FR"/>
        </a:p>
      </dgm:t>
    </dgm:pt>
    <dgm:pt modelId="{17DE1B68-69C6-430B-893A-94E3E019A9FC}">
      <dgm:prSet phldrT="[Texte]" custT="1"/>
      <dgm:spPr/>
      <dgm:t>
        <a:bodyPr/>
        <a:lstStyle/>
        <a:p>
          <a:pPr marL="0" lvl="0" indent="0" algn="ctr" defTabSz="889000">
            <a:lnSpc>
              <a:spcPct val="90000"/>
            </a:lnSpc>
            <a:spcBef>
              <a:spcPct val="0"/>
            </a:spcBef>
            <a:spcAft>
              <a:spcPts val="0"/>
            </a:spcAft>
            <a:buFont typeface="Arial" panose="020B0604020202020204" pitchFamily="34" charset="0"/>
            <a:buNone/>
          </a:pPr>
          <a:r>
            <a:rPr lang="fr-FR" sz="2000" b="1" kern="1200" dirty="0">
              <a:solidFill>
                <a:srgbClr val="000000"/>
              </a:solidFill>
              <a:latin typeface="Arial"/>
              <a:ea typeface="+mn-ea"/>
              <a:cs typeface="+mn-cs"/>
            </a:rPr>
            <a:t>Les donneurs d’ordre</a:t>
          </a:r>
        </a:p>
      </dgm:t>
    </dgm:pt>
    <dgm:pt modelId="{705CCFDA-96AA-494D-BD91-0E5F520FC911}" type="parTrans" cxnId="{89424A7B-9E7D-4829-B377-FD35F5F76E80}">
      <dgm:prSet/>
      <dgm:spPr/>
      <dgm:t>
        <a:bodyPr/>
        <a:lstStyle/>
        <a:p>
          <a:endParaRPr lang="fr-FR"/>
        </a:p>
      </dgm:t>
    </dgm:pt>
    <dgm:pt modelId="{410BFF0C-4680-4A01-857C-D39F946483A4}" type="sibTrans" cxnId="{89424A7B-9E7D-4829-B377-FD35F5F76E80}">
      <dgm:prSet/>
      <dgm:spPr/>
      <dgm:t>
        <a:bodyPr/>
        <a:lstStyle/>
        <a:p>
          <a:endParaRPr lang="fr-FR"/>
        </a:p>
      </dgm:t>
    </dgm:pt>
    <dgm:pt modelId="{D833C4C4-DA21-4BA3-B405-B74E99B883D3}">
      <dgm:prSet custT="1"/>
      <dgm:spPr/>
      <dgm:t>
        <a:bodyPr/>
        <a:lstStyle/>
        <a:p>
          <a:pPr marL="0" lvl="0" indent="0" algn="ctr" defTabSz="622300">
            <a:lnSpc>
              <a:spcPct val="90000"/>
            </a:lnSpc>
            <a:spcBef>
              <a:spcPct val="0"/>
            </a:spcBef>
            <a:spcAft>
              <a:spcPts val="300"/>
            </a:spcAft>
            <a:buFont typeface="Arial" panose="020B0604020202020204" pitchFamily="34" charset="0"/>
            <a:buNone/>
          </a:pPr>
          <a:r>
            <a:rPr lang="fr-FR" sz="1400" b="1" kern="1200" dirty="0">
              <a:solidFill>
                <a:srgbClr val="000000"/>
              </a:solidFill>
              <a:latin typeface="Arial"/>
              <a:ea typeface="+mn-ea"/>
              <a:cs typeface="+mn-cs"/>
            </a:rPr>
            <a:t>15 donneurs d’ordre mobilisées</a:t>
          </a:r>
          <a:endParaRPr lang="fr-FR" sz="1400" kern="1200" dirty="0">
            <a:solidFill>
              <a:srgbClr val="000000"/>
            </a:solidFill>
            <a:latin typeface="Arial"/>
            <a:ea typeface="+mn-ea"/>
            <a:cs typeface="+mn-cs"/>
          </a:endParaRPr>
        </a:p>
      </dgm:t>
    </dgm:pt>
    <dgm:pt modelId="{65D89E4C-BB74-4A6E-83C9-73BF90EBA02F}" type="parTrans" cxnId="{66C80F05-1DC6-4600-934C-781D053AC9D6}">
      <dgm:prSet/>
      <dgm:spPr/>
      <dgm:t>
        <a:bodyPr/>
        <a:lstStyle/>
        <a:p>
          <a:endParaRPr lang="fr-FR"/>
        </a:p>
      </dgm:t>
    </dgm:pt>
    <dgm:pt modelId="{DEBDDC87-ECB6-4E3E-A8AE-B886C0A3BFC3}" type="sibTrans" cxnId="{66C80F05-1DC6-4600-934C-781D053AC9D6}">
      <dgm:prSet/>
      <dgm:spPr/>
      <dgm:t>
        <a:bodyPr/>
        <a:lstStyle/>
        <a:p>
          <a:endParaRPr lang="fr-FR"/>
        </a:p>
      </dgm:t>
    </dgm:pt>
    <dgm:pt modelId="{64C71A1D-6D1F-4FB9-91AF-6F108DD749E8}">
      <dgm:prSet custT="1"/>
      <dgm:spPr/>
      <dgm:t>
        <a:bodyPr/>
        <a:lstStyle/>
        <a:p>
          <a:pPr marL="0" lvl="0" indent="0" algn="ctr" defTabSz="889000">
            <a:lnSpc>
              <a:spcPct val="90000"/>
            </a:lnSpc>
            <a:spcBef>
              <a:spcPct val="0"/>
            </a:spcBef>
            <a:spcAft>
              <a:spcPct val="35000"/>
            </a:spcAft>
            <a:buFont typeface="Arial" panose="020B0604020202020204" pitchFamily="34" charset="0"/>
            <a:buNone/>
          </a:pPr>
          <a:r>
            <a:rPr lang="fr-FR" sz="2000" b="1" kern="1200" dirty="0">
              <a:solidFill>
                <a:srgbClr val="000000"/>
              </a:solidFill>
              <a:latin typeface="Arial"/>
              <a:ea typeface="+mn-ea"/>
              <a:cs typeface="+mn-cs"/>
            </a:rPr>
            <a:t>Les PLIE</a:t>
          </a:r>
        </a:p>
      </dgm:t>
    </dgm:pt>
    <dgm:pt modelId="{0DE0A426-0D7C-4055-ADC0-3CEA2C44729D}" type="parTrans" cxnId="{E384B5EB-3993-4653-AD6E-1E2D33C36B8C}">
      <dgm:prSet/>
      <dgm:spPr/>
      <dgm:t>
        <a:bodyPr/>
        <a:lstStyle/>
        <a:p>
          <a:endParaRPr lang="fr-FR"/>
        </a:p>
      </dgm:t>
    </dgm:pt>
    <dgm:pt modelId="{2E95C07E-FF2C-4B17-9788-CFB40625049F}" type="sibTrans" cxnId="{E384B5EB-3993-4653-AD6E-1E2D33C36B8C}">
      <dgm:prSet/>
      <dgm:spPr/>
      <dgm:t>
        <a:bodyPr/>
        <a:lstStyle/>
        <a:p>
          <a:endParaRPr lang="fr-FR"/>
        </a:p>
      </dgm:t>
    </dgm:pt>
    <dgm:pt modelId="{B0AFEC55-9770-4728-9808-3BA331BD891E}">
      <dgm:prSet custT="1"/>
      <dgm:spPr/>
      <dgm:t>
        <a:bodyPr/>
        <a:lstStyle/>
        <a:p>
          <a:pPr marL="114300" lvl="1" indent="0" algn="ctr" defTabSz="622300">
            <a:lnSpc>
              <a:spcPct val="90000"/>
            </a:lnSpc>
            <a:spcBef>
              <a:spcPct val="0"/>
            </a:spcBef>
            <a:spcAft>
              <a:spcPct val="15000"/>
            </a:spcAft>
            <a:buFont typeface="Arial" panose="020B0604020202020204" pitchFamily="34" charset="0"/>
            <a:buNone/>
          </a:pPr>
          <a:r>
            <a:rPr lang="fr-FR" sz="1400" kern="1200" dirty="0">
              <a:solidFill>
                <a:schemeClr val="tx1"/>
              </a:solidFill>
            </a:rPr>
            <a:t>Entretiens qualitatifs</a:t>
          </a:r>
        </a:p>
      </dgm:t>
    </dgm:pt>
    <dgm:pt modelId="{7519A560-4245-47B8-887B-0468402C3368}" type="parTrans" cxnId="{E47AD1C2-18E0-420D-8DAB-2637CD70A581}">
      <dgm:prSet/>
      <dgm:spPr/>
      <dgm:t>
        <a:bodyPr/>
        <a:lstStyle/>
        <a:p>
          <a:endParaRPr lang="fr-FR"/>
        </a:p>
      </dgm:t>
    </dgm:pt>
    <dgm:pt modelId="{996C54E0-8FA6-411A-BB13-2EECF61184AC}" type="sibTrans" cxnId="{E47AD1C2-18E0-420D-8DAB-2637CD70A581}">
      <dgm:prSet/>
      <dgm:spPr/>
      <dgm:t>
        <a:bodyPr/>
        <a:lstStyle/>
        <a:p>
          <a:endParaRPr lang="fr-FR"/>
        </a:p>
      </dgm:t>
    </dgm:pt>
    <dgm:pt modelId="{4964E250-5BD4-4D68-B2B9-4C7042CA2D29}">
      <dgm:prSet custT="1"/>
      <dgm:spPr/>
      <dgm:t>
        <a:bodyPr/>
        <a:lstStyle/>
        <a:p>
          <a:pPr marL="114300" lvl="1" indent="0" algn="ctr" defTabSz="622300">
            <a:lnSpc>
              <a:spcPct val="90000"/>
            </a:lnSpc>
            <a:spcBef>
              <a:spcPct val="0"/>
            </a:spcBef>
            <a:spcAft>
              <a:spcPct val="15000"/>
            </a:spcAft>
            <a:buFont typeface="Arial" panose="020B0604020202020204" pitchFamily="34" charset="0"/>
            <a:buNone/>
          </a:pPr>
          <a:r>
            <a:rPr lang="fr-FR" sz="1400" kern="1200" dirty="0"/>
            <a:t>Analyse des organisations et des financements</a:t>
          </a:r>
          <a:endParaRPr lang="fr-FR" sz="1400" kern="1200" dirty="0">
            <a:solidFill>
              <a:schemeClr val="tx1"/>
            </a:solidFill>
          </a:endParaRPr>
        </a:p>
      </dgm:t>
    </dgm:pt>
    <dgm:pt modelId="{3E10CE86-E476-4DDA-BFD7-C5711E076EEA}" type="parTrans" cxnId="{D1E99431-AE3E-4352-A690-18410481F75C}">
      <dgm:prSet/>
      <dgm:spPr/>
      <dgm:t>
        <a:bodyPr/>
        <a:lstStyle/>
        <a:p>
          <a:endParaRPr lang="fr-FR"/>
        </a:p>
      </dgm:t>
    </dgm:pt>
    <dgm:pt modelId="{646A156A-FAA6-4842-8787-E21552277979}" type="sibTrans" cxnId="{D1E99431-AE3E-4352-A690-18410481F75C}">
      <dgm:prSet/>
      <dgm:spPr/>
      <dgm:t>
        <a:bodyPr/>
        <a:lstStyle/>
        <a:p>
          <a:endParaRPr lang="fr-FR"/>
        </a:p>
      </dgm:t>
    </dgm:pt>
    <dgm:pt modelId="{0ABA8B96-A82A-40DC-8201-1E1BAFA5D4AD}">
      <dgm:prSet custT="1"/>
      <dgm:spPr/>
      <dgm:t>
        <a:bodyPr/>
        <a:lstStyle/>
        <a:p>
          <a:pPr marL="0" lvl="0" indent="0" algn="ctr" defTabSz="889000">
            <a:lnSpc>
              <a:spcPct val="90000"/>
            </a:lnSpc>
            <a:spcBef>
              <a:spcPct val="0"/>
            </a:spcBef>
            <a:spcAft>
              <a:spcPct val="35000"/>
            </a:spcAft>
            <a:buFont typeface="Arial" panose="020B0604020202020204" pitchFamily="34" charset="0"/>
            <a:buNone/>
          </a:pPr>
          <a:r>
            <a:rPr lang="fr-FR" sz="2000" b="1" kern="1200" dirty="0">
              <a:solidFill>
                <a:srgbClr val="000000"/>
              </a:solidFill>
              <a:latin typeface="Arial"/>
              <a:ea typeface="+mn-ea"/>
              <a:cs typeface="+mn-cs"/>
            </a:rPr>
            <a:t>Les entreprises</a:t>
          </a:r>
        </a:p>
      </dgm:t>
    </dgm:pt>
    <dgm:pt modelId="{582FA567-2D36-4F87-9C47-FF3AAEA51105}" type="parTrans" cxnId="{E0DD0FAF-C9CC-4E21-9B76-DC84584063BC}">
      <dgm:prSet/>
      <dgm:spPr/>
      <dgm:t>
        <a:bodyPr/>
        <a:lstStyle/>
        <a:p>
          <a:endParaRPr lang="fr-FR"/>
        </a:p>
      </dgm:t>
    </dgm:pt>
    <dgm:pt modelId="{438AA6DA-70EB-427C-89A4-D46C47CA3E51}" type="sibTrans" cxnId="{E0DD0FAF-C9CC-4E21-9B76-DC84584063BC}">
      <dgm:prSet/>
      <dgm:spPr/>
      <dgm:t>
        <a:bodyPr/>
        <a:lstStyle/>
        <a:p>
          <a:endParaRPr lang="fr-FR"/>
        </a:p>
      </dgm:t>
    </dgm:pt>
    <dgm:pt modelId="{78FEF7A2-C6AB-49E8-BA89-EA8270030E42}">
      <dgm:prSet custT="1"/>
      <dgm:spPr/>
      <dgm:t>
        <a:bodyPr/>
        <a:lstStyle/>
        <a:p>
          <a:pPr marL="114300" lvl="1" indent="0" algn="ctr" defTabSz="622300">
            <a:lnSpc>
              <a:spcPct val="90000"/>
            </a:lnSpc>
            <a:spcBef>
              <a:spcPct val="0"/>
            </a:spcBef>
            <a:spcAft>
              <a:spcPct val="15000"/>
            </a:spcAft>
            <a:buFont typeface="Arial" panose="020B0604020202020204" pitchFamily="34" charset="0"/>
            <a:buNone/>
          </a:pPr>
          <a:r>
            <a:rPr lang="fr-FR" sz="1400" kern="1200" dirty="0">
              <a:solidFill>
                <a:schemeClr val="tx1"/>
              </a:solidFill>
            </a:rPr>
            <a:t>Sondage auquel ont répondu </a:t>
          </a:r>
          <a:r>
            <a:rPr lang="fr-FR" sz="1400" b="1" kern="1200" dirty="0">
              <a:solidFill>
                <a:schemeClr val="tx1"/>
              </a:solidFill>
            </a:rPr>
            <a:t>58 entreprises</a:t>
          </a:r>
          <a:endParaRPr lang="fr-FR" sz="1400" kern="1200" dirty="0">
            <a:solidFill>
              <a:schemeClr val="tx1"/>
            </a:solidFill>
          </a:endParaRPr>
        </a:p>
      </dgm:t>
    </dgm:pt>
    <dgm:pt modelId="{42E8010C-F934-4FBD-96DC-8D9C91DC2604}" type="parTrans" cxnId="{2365431B-A7C9-47D8-ADE9-AAF52DC4AA26}">
      <dgm:prSet/>
      <dgm:spPr/>
      <dgm:t>
        <a:bodyPr/>
        <a:lstStyle/>
        <a:p>
          <a:endParaRPr lang="fr-FR"/>
        </a:p>
      </dgm:t>
    </dgm:pt>
    <dgm:pt modelId="{B7F22F61-7604-4D84-A863-B97E44F6FFA4}" type="sibTrans" cxnId="{2365431B-A7C9-47D8-ADE9-AAF52DC4AA26}">
      <dgm:prSet/>
      <dgm:spPr/>
      <dgm:t>
        <a:bodyPr/>
        <a:lstStyle/>
        <a:p>
          <a:endParaRPr lang="fr-FR"/>
        </a:p>
      </dgm:t>
    </dgm:pt>
    <dgm:pt modelId="{5831F4D6-9678-4641-AD7E-67B538055591}">
      <dgm:prSet custT="1"/>
      <dgm:spPr/>
      <dgm:t>
        <a:bodyPr/>
        <a:lstStyle/>
        <a:p>
          <a:pPr marL="0" lvl="0" indent="0" algn="ctr" defTabSz="622300">
            <a:lnSpc>
              <a:spcPct val="90000"/>
            </a:lnSpc>
            <a:spcBef>
              <a:spcPct val="0"/>
            </a:spcBef>
            <a:spcAft>
              <a:spcPts val="300"/>
            </a:spcAft>
            <a:buFont typeface="Arial" panose="020B0604020202020204" pitchFamily="34" charset="0"/>
            <a:buNone/>
          </a:pPr>
          <a:r>
            <a:rPr lang="fr-FR" sz="1400" kern="1200" dirty="0">
              <a:solidFill>
                <a:srgbClr val="000000"/>
              </a:solidFill>
              <a:latin typeface="Arial"/>
              <a:ea typeface="+mn-ea"/>
              <a:cs typeface="+mn-cs"/>
            </a:rPr>
            <a:t>Présence de Maximilien</a:t>
          </a:r>
        </a:p>
      </dgm:t>
    </dgm:pt>
    <dgm:pt modelId="{F9CD45BB-575D-4904-AD34-F49B4A29B3F7}" type="parTrans" cxnId="{A14898D5-DC28-4A4A-9D9A-7BC122ACC27D}">
      <dgm:prSet/>
      <dgm:spPr/>
      <dgm:t>
        <a:bodyPr/>
        <a:lstStyle/>
        <a:p>
          <a:endParaRPr lang="fr-FR"/>
        </a:p>
      </dgm:t>
    </dgm:pt>
    <dgm:pt modelId="{F43FD68B-3490-4B76-887B-0BB071380182}" type="sibTrans" cxnId="{A14898D5-DC28-4A4A-9D9A-7BC122ACC27D}">
      <dgm:prSet/>
      <dgm:spPr/>
      <dgm:t>
        <a:bodyPr/>
        <a:lstStyle/>
        <a:p>
          <a:endParaRPr lang="fr-FR"/>
        </a:p>
      </dgm:t>
    </dgm:pt>
    <dgm:pt modelId="{ABDD57FA-5C5A-40E5-8048-E41A2356154D}">
      <dgm:prSet custT="1"/>
      <dgm:spPr/>
      <dgm:t>
        <a:bodyPr/>
        <a:lstStyle/>
        <a:p>
          <a:pPr marL="114300" lvl="1" indent="0" algn="ctr" defTabSz="622300">
            <a:lnSpc>
              <a:spcPct val="90000"/>
            </a:lnSpc>
            <a:spcBef>
              <a:spcPct val="0"/>
            </a:spcBef>
            <a:spcAft>
              <a:spcPct val="15000"/>
            </a:spcAft>
            <a:buFont typeface="Arial" panose="020B0604020202020204" pitchFamily="34" charset="0"/>
            <a:buNone/>
          </a:pPr>
          <a:r>
            <a:rPr lang="fr-FR" sz="1400" kern="1200" dirty="0">
              <a:solidFill>
                <a:schemeClr val="tx1"/>
              </a:solidFill>
            </a:rPr>
            <a:t>Analyse des bases de données des PLIE</a:t>
          </a:r>
        </a:p>
      </dgm:t>
    </dgm:pt>
    <dgm:pt modelId="{27689DAE-E4CF-4B99-A5A6-56FD4F3ECA38}" type="parTrans" cxnId="{BC50E3A7-8422-46CB-A01A-71D178504B05}">
      <dgm:prSet/>
      <dgm:spPr/>
      <dgm:t>
        <a:bodyPr/>
        <a:lstStyle/>
        <a:p>
          <a:endParaRPr lang="fr-FR"/>
        </a:p>
      </dgm:t>
    </dgm:pt>
    <dgm:pt modelId="{BD8A92D2-FC74-4AE6-BF76-303622F0844C}" type="sibTrans" cxnId="{BC50E3A7-8422-46CB-A01A-71D178504B05}">
      <dgm:prSet/>
      <dgm:spPr/>
      <dgm:t>
        <a:bodyPr/>
        <a:lstStyle/>
        <a:p>
          <a:endParaRPr lang="fr-FR"/>
        </a:p>
      </dgm:t>
    </dgm:pt>
    <dgm:pt modelId="{A86573B3-EA13-4B40-B691-B5E61E420249}">
      <dgm:prSet custT="1"/>
      <dgm:spPr/>
      <dgm:t>
        <a:bodyPr/>
        <a:lstStyle/>
        <a:p>
          <a:pPr marL="0" lvl="0" indent="0" algn="ctr" defTabSz="622300">
            <a:lnSpc>
              <a:spcPct val="90000"/>
            </a:lnSpc>
            <a:spcBef>
              <a:spcPct val="0"/>
            </a:spcBef>
            <a:spcAft>
              <a:spcPts val="300"/>
            </a:spcAft>
            <a:buFont typeface="Arial" panose="020B0604020202020204" pitchFamily="34" charset="0"/>
            <a:buNone/>
          </a:pPr>
          <a:r>
            <a:rPr lang="fr-FR" sz="1400" kern="1200" dirty="0">
              <a:solidFill>
                <a:srgbClr val="000000"/>
              </a:solidFill>
              <a:latin typeface="Arial"/>
              <a:ea typeface="+mn-ea"/>
              <a:cs typeface="+mn-cs"/>
            </a:rPr>
            <a:t>Analyse </a:t>
          </a:r>
          <a:r>
            <a:rPr lang="fr-FR" sz="1400" kern="1200" dirty="0">
              <a:solidFill>
                <a:schemeClr val="tx1"/>
              </a:solidFill>
            </a:rPr>
            <a:t>des bases de données des PLIE</a:t>
          </a:r>
          <a:endParaRPr lang="fr-FR" sz="1400" kern="1200" dirty="0">
            <a:solidFill>
              <a:srgbClr val="000000"/>
            </a:solidFill>
            <a:latin typeface="Arial"/>
            <a:ea typeface="+mn-ea"/>
            <a:cs typeface="+mn-cs"/>
          </a:endParaRPr>
        </a:p>
      </dgm:t>
    </dgm:pt>
    <dgm:pt modelId="{A0FF3A49-ED5B-4B05-B355-2CC0460F0EB1}" type="parTrans" cxnId="{511A93B5-458B-422D-AAC3-4E5510D92370}">
      <dgm:prSet/>
      <dgm:spPr/>
      <dgm:t>
        <a:bodyPr/>
        <a:lstStyle/>
        <a:p>
          <a:endParaRPr lang="fr-FR"/>
        </a:p>
      </dgm:t>
    </dgm:pt>
    <dgm:pt modelId="{01E709AD-12A2-4967-8ECF-B59B158CAE6A}" type="sibTrans" cxnId="{511A93B5-458B-422D-AAC3-4E5510D92370}">
      <dgm:prSet/>
      <dgm:spPr/>
      <dgm:t>
        <a:bodyPr/>
        <a:lstStyle/>
        <a:p>
          <a:endParaRPr lang="fr-FR"/>
        </a:p>
      </dgm:t>
    </dgm:pt>
    <dgm:pt modelId="{988AE1E8-A816-4404-86B3-F490548BC92F}">
      <dgm:prSet custT="1"/>
      <dgm:spPr/>
      <dgm:t>
        <a:bodyPr/>
        <a:lstStyle/>
        <a:p>
          <a:pPr marL="114300" lvl="1" indent="0" algn="ctr" defTabSz="622300">
            <a:lnSpc>
              <a:spcPct val="90000"/>
            </a:lnSpc>
            <a:spcBef>
              <a:spcPct val="0"/>
            </a:spcBef>
            <a:spcAft>
              <a:spcPct val="15000"/>
            </a:spcAft>
            <a:buFont typeface="Arial" panose="020B0604020202020204" pitchFamily="34" charset="0"/>
            <a:buNone/>
          </a:pPr>
          <a:r>
            <a:rPr lang="fr-FR" sz="1400" kern="1200" dirty="0">
              <a:solidFill>
                <a:schemeClr val="tx1"/>
              </a:solidFill>
            </a:rPr>
            <a:t>Analyses des bases de données des PLIE</a:t>
          </a:r>
        </a:p>
      </dgm:t>
    </dgm:pt>
    <dgm:pt modelId="{9F12ABE4-0788-45FD-8558-40E91C1304DB}" type="parTrans" cxnId="{CE5C16D6-F8E8-4A23-81AE-FDA4D0BD3B15}">
      <dgm:prSet/>
      <dgm:spPr/>
    </dgm:pt>
    <dgm:pt modelId="{E4B5C216-FD4B-487D-87CD-27F8D45B26DC}" type="sibTrans" cxnId="{CE5C16D6-F8E8-4A23-81AE-FDA4D0BD3B15}">
      <dgm:prSet/>
      <dgm:spPr/>
    </dgm:pt>
    <dgm:pt modelId="{F3C73440-20B9-40BC-9730-6789A339D166}" type="pres">
      <dgm:prSet presAssocID="{6B78889B-3912-421B-809A-EAC114A7721F}" presName="cycle" presStyleCnt="0">
        <dgm:presLayoutVars>
          <dgm:chMax val="1"/>
          <dgm:dir/>
          <dgm:animLvl val="ctr"/>
          <dgm:resizeHandles val="exact"/>
        </dgm:presLayoutVars>
      </dgm:prSet>
      <dgm:spPr/>
      <dgm:t>
        <a:bodyPr/>
        <a:lstStyle/>
        <a:p>
          <a:endParaRPr lang="fr-FR"/>
        </a:p>
      </dgm:t>
    </dgm:pt>
    <dgm:pt modelId="{0F1694FC-BA9E-4DDB-9F4F-72F9853B6635}" type="pres">
      <dgm:prSet presAssocID="{069CA76A-1568-48A6-BD2E-2AA49B0A6BF5}" presName="centerShape" presStyleLbl="node0" presStyleIdx="0" presStyleCnt="1" custScaleX="82342" custScaleY="72425"/>
      <dgm:spPr/>
      <dgm:t>
        <a:bodyPr/>
        <a:lstStyle/>
        <a:p>
          <a:endParaRPr lang="fr-FR"/>
        </a:p>
      </dgm:t>
    </dgm:pt>
    <dgm:pt modelId="{1C8715F4-4BEA-4B32-88E5-4C40E596DB80}" type="pres">
      <dgm:prSet presAssocID="{48259233-2365-48DD-A885-965E1BF4A4F7}" presName="parTrans" presStyleLbl="bgSibTrans2D1" presStyleIdx="0" presStyleCnt="6" custScaleX="35449" custScaleY="76515" custLinFactNeighborX="38615" custLinFactNeighborY="5204"/>
      <dgm:spPr/>
      <dgm:t>
        <a:bodyPr/>
        <a:lstStyle/>
        <a:p>
          <a:endParaRPr lang="fr-FR"/>
        </a:p>
      </dgm:t>
    </dgm:pt>
    <dgm:pt modelId="{1D970509-F9FF-49D0-B6DF-7D2A1C83C6E3}" type="pres">
      <dgm:prSet presAssocID="{80981C22-815D-435C-8E5A-2758EE86152A}" presName="node" presStyleLbl="node1" presStyleIdx="0" presStyleCnt="6" custScaleX="170344" custScaleY="134175" custRadScaleRad="83483" custRadScaleInc="-13024">
        <dgm:presLayoutVars>
          <dgm:bulletEnabled val="1"/>
        </dgm:presLayoutVars>
      </dgm:prSet>
      <dgm:spPr/>
      <dgm:t>
        <a:bodyPr/>
        <a:lstStyle/>
        <a:p>
          <a:endParaRPr lang="fr-FR"/>
        </a:p>
      </dgm:t>
    </dgm:pt>
    <dgm:pt modelId="{20844580-4A90-4F5E-8DC7-D4157611C587}" type="pres">
      <dgm:prSet presAssocID="{F6D2E3E0-1575-4AEE-A2AA-EABB5ED46690}" presName="parTrans" presStyleLbl="bgSibTrans2D1" presStyleIdx="1" presStyleCnt="6" custScaleX="32887" custScaleY="76515" custLinFactNeighborX="36059" custLinFactNeighborY="40116"/>
      <dgm:spPr/>
      <dgm:t>
        <a:bodyPr/>
        <a:lstStyle/>
        <a:p>
          <a:endParaRPr lang="fr-FR"/>
        </a:p>
      </dgm:t>
    </dgm:pt>
    <dgm:pt modelId="{26343602-F2E4-46D9-A0D9-F9CAFCEE7184}" type="pres">
      <dgm:prSet presAssocID="{5B8C0A8C-9837-416D-B628-1C45C9072D8B}" presName="node" presStyleLbl="node1" presStyleIdx="1" presStyleCnt="6" custScaleX="170344" custScaleY="134175" custRadScaleRad="104800" custRadScaleInc="-24300">
        <dgm:presLayoutVars>
          <dgm:bulletEnabled val="1"/>
        </dgm:presLayoutVars>
      </dgm:prSet>
      <dgm:spPr/>
      <dgm:t>
        <a:bodyPr/>
        <a:lstStyle/>
        <a:p>
          <a:endParaRPr lang="fr-FR"/>
        </a:p>
      </dgm:t>
    </dgm:pt>
    <dgm:pt modelId="{98A6A838-9F3E-4C5A-85A7-89C40D445C64}" type="pres">
      <dgm:prSet presAssocID="{2016560F-7FD1-41B6-82EC-39261BF45D65}" presName="parTrans" presStyleLbl="bgSibTrans2D1" presStyleIdx="2" presStyleCnt="6" custScaleX="56860" custScaleY="76515" custLinFactNeighborX="14021" custLinFactNeighborY="95638"/>
      <dgm:spPr/>
      <dgm:t>
        <a:bodyPr/>
        <a:lstStyle/>
        <a:p>
          <a:endParaRPr lang="fr-FR"/>
        </a:p>
      </dgm:t>
    </dgm:pt>
    <dgm:pt modelId="{41B8D874-1BD9-4BE8-8699-D1D37F17A183}" type="pres">
      <dgm:prSet presAssocID="{69E63982-FC1D-447C-86C0-A543D89C36A7}" presName="node" presStyleLbl="node1" presStyleIdx="2" presStyleCnt="6" custScaleX="170344" custScaleY="134175" custRadScaleRad="114778" custRadScaleInc="-19955">
        <dgm:presLayoutVars>
          <dgm:bulletEnabled val="1"/>
        </dgm:presLayoutVars>
      </dgm:prSet>
      <dgm:spPr/>
      <dgm:t>
        <a:bodyPr/>
        <a:lstStyle/>
        <a:p>
          <a:endParaRPr lang="fr-FR"/>
        </a:p>
      </dgm:t>
    </dgm:pt>
    <dgm:pt modelId="{B2087FF7-B8DA-4437-A120-DDB8862141E1}" type="pres">
      <dgm:prSet presAssocID="{705CCFDA-96AA-494D-BD91-0E5F520FC911}" presName="parTrans" presStyleLbl="bgSibTrans2D1" presStyleIdx="3" presStyleCnt="6" custScaleX="56860" custScaleY="76515" custLinFactNeighborX="-16700" custLinFactNeighborY="76777"/>
      <dgm:spPr/>
      <dgm:t>
        <a:bodyPr/>
        <a:lstStyle/>
        <a:p>
          <a:endParaRPr lang="fr-FR"/>
        </a:p>
      </dgm:t>
    </dgm:pt>
    <dgm:pt modelId="{28C06A3F-535E-4BAC-AC2B-E5E7C7F5FF8B}" type="pres">
      <dgm:prSet presAssocID="{17DE1B68-69C6-430B-893A-94E3E019A9FC}" presName="node" presStyleLbl="node1" presStyleIdx="3" presStyleCnt="6" custScaleX="170344" custScaleY="134175" custRadScaleRad="118268" custRadScaleInc="31702">
        <dgm:presLayoutVars>
          <dgm:bulletEnabled val="1"/>
        </dgm:presLayoutVars>
      </dgm:prSet>
      <dgm:spPr/>
      <dgm:t>
        <a:bodyPr/>
        <a:lstStyle/>
        <a:p>
          <a:endParaRPr lang="fr-FR"/>
        </a:p>
      </dgm:t>
    </dgm:pt>
    <dgm:pt modelId="{48F4005D-FD00-47F5-9464-71DD4476ECE1}" type="pres">
      <dgm:prSet presAssocID="{0DE0A426-0D7C-4055-ADC0-3CEA2C44729D}" presName="parTrans" presStyleLbl="bgSibTrans2D1" presStyleIdx="4" presStyleCnt="6" custScaleX="34276" custScaleY="76515" custLinFactNeighborX="-39578" custLinFactNeighborY="23572"/>
      <dgm:spPr/>
      <dgm:t>
        <a:bodyPr/>
        <a:lstStyle/>
        <a:p>
          <a:endParaRPr lang="fr-FR"/>
        </a:p>
      </dgm:t>
    </dgm:pt>
    <dgm:pt modelId="{648C33C1-AB39-4D35-8F2D-D3DE2832397B}" type="pres">
      <dgm:prSet presAssocID="{64C71A1D-6D1F-4FB9-91AF-6F108DD749E8}" presName="node" presStyleLbl="node1" presStyleIdx="4" presStyleCnt="6" custScaleX="170344" custScaleY="134175" custRadScaleRad="104079" custRadScaleInc="23574">
        <dgm:presLayoutVars>
          <dgm:bulletEnabled val="1"/>
        </dgm:presLayoutVars>
      </dgm:prSet>
      <dgm:spPr/>
      <dgm:t>
        <a:bodyPr/>
        <a:lstStyle/>
        <a:p>
          <a:endParaRPr lang="fr-FR"/>
        </a:p>
      </dgm:t>
    </dgm:pt>
    <dgm:pt modelId="{6EAEA0FC-C120-4CF3-9C0C-AB46A8CF9B45}" type="pres">
      <dgm:prSet presAssocID="{582FA567-2D36-4F87-9C47-FF3AAEA51105}" presName="parTrans" presStyleLbl="bgSibTrans2D1" presStyleIdx="5" presStyleCnt="6" custScaleX="38095" custScaleY="76515" custLinFactNeighborX="-35186" custLinFactNeighborY="-2851"/>
      <dgm:spPr/>
      <dgm:t>
        <a:bodyPr/>
        <a:lstStyle/>
        <a:p>
          <a:endParaRPr lang="fr-FR"/>
        </a:p>
      </dgm:t>
    </dgm:pt>
    <dgm:pt modelId="{93A7C443-F35C-4FA6-AC82-47729528810F}" type="pres">
      <dgm:prSet presAssocID="{0ABA8B96-A82A-40DC-8201-1E1BAFA5D4AD}" presName="node" presStyleLbl="node1" presStyleIdx="5" presStyleCnt="6" custScaleX="170344" custScaleY="134175" custRadScaleRad="83914" custRadScaleInc="12867">
        <dgm:presLayoutVars>
          <dgm:bulletEnabled val="1"/>
        </dgm:presLayoutVars>
      </dgm:prSet>
      <dgm:spPr/>
      <dgm:t>
        <a:bodyPr/>
        <a:lstStyle/>
        <a:p>
          <a:endParaRPr lang="fr-FR"/>
        </a:p>
      </dgm:t>
    </dgm:pt>
  </dgm:ptLst>
  <dgm:cxnLst>
    <dgm:cxn modelId="{559FB013-C7D0-47D0-BF7D-3CF39CB724C5}" type="presOf" srcId="{F6D2E3E0-1575-4AEE-A2AA-EABB5ED46690}" destId="{20844580-4A90-4F5E-8DC7-D4157611C587}" srcOrd="0" destOrd="0" presId="urn:microsoft.com/office/officeart/2005/8/layout/radial4"/>
    <dgm:cxn modelId="{F6E2EF39-D883-4BA9-A96C-C026F4E26E19}" type="presOf" srcId="{0DE0A426-0D7C-4055-ADC0-3CEA2C44729D}" destId="{48F4005D-FD00-47F5-9464-71DD4476ECE1}" srcOrd="0" destOrd="0" presId="urn:microsoft.com/office/officeart/2005/8/layout/radial4"/>
    <dgm:cxn modelId="{80811C4E-A96C-4BF9-9FF7-EC0EF646E773}" type="presOf" srcId="{582FA567-2D36-4F87-9C47-FF3AAEA51105}" destId="{6EAEA0FC-C120-4CF3-9C0C-AB46A8CF9B45}" srcOrd="0" destOrd="0" presId="urn:microsoft.com/office/officeart/2005/8/layout/radial4"/>
    <dgm:cxn modelId="{9B52731B-484F-4C44-BADD-4D85B354FC66}" type="presOf" srcId="{D833C4C4-DA21-4BA3-B405-B74E99B883D3}" destId="{28C06A3F-535E-4BAC-AC2B-E5E7C7F5FF8B}" srcOrd="0" destOrd="1" presId="urn:microsoft.com/office/officeart/2005/8/layout/radial4"/>
    <dgm:cxn modelId="{C47CF63D-800B-4F3E-9D35-ACFE69A0F2E6}" type="presOf" srcId="{A86573B3-EA13-4B40-B691-B5E61E420249}" destId="{28C06A3F-535E-4BAC-AC2B-E5E7C7F5FF8B}" srcOrd="0" destOrd="3" presId="urn:microsoft.com/office/officeart/2005/8/layout/radial4"/>
    <dgm:cxn modelId="{89424A7B-9E7D-4829-B377-FD35F5F76E80}" srcId="{069CA76A-1568-48A6-BD2E-2AA49B0A6BF5}" destId="{17DE1B68-69C6-430B-893A-94E3E019A9FC}" srcOrd="3" destOrd="0" parTransId="{705CCFDA-96AA-494D-BD91-0E5F520FC911}" sibTransId="{410BFF0C-4680-4A01-857C-D39F946483A4}"/>
    <dgm:cxn modelId="{992A5F45-2131-4BB3-AC11-FD6069484452}" type="presOf" srcId="{64C71A1D-6D1F-4FB9-91AF-6F108DD749E8}" destId="{648C33C1-AB39-4D35-8F2D-D3DE2832397B}" srcOrd="0" destOrd="0" presId="urn:microsoft.com/office/officeart/2005/8/layout/radial4"/>
    <dgm:cxn modelId="{429B7B17-99A9-475F-BD81-12FD4D85ED9D}" type="presOf" srcId="{69E63982-FC1D-447C-86C0-A543D89C36A7}" destId="{41B8D874-1BD9-4BE8-8699-D1D37F17A183}" srcOrd="0" destOrd="0" presId="urn:microsoft.com/office/officeart/2005/8/layout/radial4"/>
    <dgm:cxn modelId="{7DEE5607-9BBA-4DFF-AFAE-83F492EC9DB2}" type="presOf" srcId="{17DE1B68-69C6-430B-893A-94E3E019A9FC}" destId="{28C06A3F-535E-4BAC-AC2B-E5E7C7F5FF8B}" srcOrd="0" destOrd="0" presId="urn:microsoft.com/office/officeart/2005/8/layout/radial4"/>
    <dgm:cxn modelId="{37D0CE86-6D72-4CBA-AE60-474F86B008AE}" type="presOf" srcId="{ABDD57FA-5C5A-40E5-8048-E41A2356154D}" destId="{93A7C443-F35C-4FA6-AC82-47729528810F}" srcOrd="0" destOrd="2" presId="urn:microsoft.com/office/officeart/2005/8/layout/radial4"/>
    <dgm:cxn modelId="{CB4C3205-3C67-464B-84F7-42E41E529852}" type="presOf" srcId="{78FEF7A2-C6AB-49E8-BA89-EA8270030E42}" destId="{93A7C443-F35C-4FA6-AC82-47729528810F}" srcOrd="0" destOrd="1" presId="urn:microsoft.com/office/officeart/2005/8/layout/radial4"/>
    <dgm:cxn modelId="{510C6E95-7736-4242-A333-E0B1CFBE021F}" type="presOf" srcId="{705CCFDA-96AA-494D-BD91-0E5F520FC911}" destId="{B2087FF7-B8DA-4437-A120-DDB8862141E1}" srcOrd="0" destOrd="0" presId="urn:microsoft.com/office/officeart/2005/8/layout/radial4"/>
    <dgm:cxn modelId="{B68DF48D-DAFE-421E-8B7A-E42970577E18}" type="presOf" srcId="{5831F4D6-9678-4641-AD7E-67B538055591}" destId="{28C06A3F-535E-4BAC-AC2B-E5E7C7F5FF8B}" srcOrd="0" destOrd="2" presId="urn:microsoft.com/office/officeart/2005/8/layout/radial4"/>
    <dgm:cxn modelId="{9E1A432F-9233-4FE7-85EE-3CFF4A067054}" srcId="{069CA76A-1568-48A6-BD2E-2AA49B0A6BF5}" destId="{80981C22-815D-435C-8E5A-2758EE86152A}" srcOrd="0" destOrd="0" parTransId="{48259233-2365-48DD-A885-965E1BF4A4F7}" sibTransId="{1C1DEF81-3249-4DAE-913C-6F481EE578DD}"/>
    <dgm:cxn modelId="{1577B71C-459A-4496-8F14-3D89E69CBF5A}" type="presOf" srcId="{6B78889B-3912-421B-809A-EAC114A7721F}" destId="{F3C73440-20B9-40BC-9730-6789A339D166}" srcOrd="0" destOrd="0" presId="urn:microsoft.com/office/officeart/2005/8/layout/radial4"/>
    <dgm:cxn modelId="{048725D7-CC7B-4807-9DE7-9CD94566B578}" srcId="{069CA76A-1568-48A6-BD2E-2AA49B0A6BF5}" destId="{5B8C0A8C-9837-416D-B628-1C45C9072D8B}" srcOrd="1" destOrd="0" parTransId="{F6D2E3E0-1575-4AEE-A2AA-EABB5ED46690}" sibTransId="{C485E25C-9C11-478A-A547-17A2601EF0BB}"/>
    <dgm:cxn modelId="{00C49778-0A68-49FF-B139-0343DC2363E6}" type="presOf" srcId="{988AE1E8-A816-4404-86B3-F490548BC92F}" destId="{648C33C1-AB39-4D35-8F2D-D3DE2832397B}" srcOrd="0" destOrd="3" presId="urn:microsoft.com/office/officeart/2005/8/layout/radial4"/>
    <dgm:cxn modelId="{00A3DE07-D8D7-442B-9E25-6C841D2AC8E4}" srcId="{6B78889B-3912-421B-809A-EAC114A7721F}" destId="{069CA76A-1568-48A6-BD2E-2AA49B0A6BF5}" srcOrd="0" destOrd="0" parTransId="{17B5B41D-2DF2-4E9C-81EC-731EA758C58E}" sibTransId="{0604BD36-3941-4C57-8E93-137224C4B852}"/>
    <dgm:cxn modelId="{CA01DE8B-8F0E-49DA-A4FE-53CA25BFF808}" srcId="{069CA76A-1568-48A6-BD2E-2AA49B0A6BF5}" destId="{69E63982-FC1D-447C-86C0-A543D89C36A7}" srcOrd="2" destOrd="0" parTransId="{2016560F-7FD1-41B6-82EC-39261BF45D65}" sibTransId="{71F34101-1C1B-4E53-8470-EE67B1EDB303}"/>
    <dgm:cxn modelId="{BDADB8EE-F11E-4959-B208-333CB9A4E3EA}" type="presOf" srcId="{B0AFEC55-9770-4728-9808-3BA331BD891E}" destId="{648C33C1-AB39-4D35-8F2D-D3DE2832397B}" srcOrd="0" destOrd="1" presId="urn:microsoft.com/office/officeart/2005/8/layout/radial4"/>
    <dgm:cxn modelId="{CE5C16D6-F8E8-4A23-81AE-FDA4D0BD3B15}" srcId="{64C71A1D-6D1F-4FB9-91AF-6F108DD749E8}" destId="{988AE1E8-A816-4404-86B3-F490548BC92F}" srcOrd="2" destOrd="0" parTransId="{9F12ABE4-0788-45FD-8558-40E91C1304DB}" sibTransId="{E4B5C216-FD4B-487D-87CD-27F8D45B26DC}"/>
    <dgm:cxn modelId="{A14898D5-DC28-4A4A-9D9A-7BC122ACC27D}" srcId="{17DE1B68-69C6-430B-893A-94E3E019A9FC}" destId="{5831F4D6-9678-4641-AD7E-67B538055591}" srcOrd="1" destOrd="0" parTransId="{F9CD45BB-575D-4904-AD34-F49B4A29B3F7}" sibTransId="{F43FD68B-3490-4B76-887B-0BB071380182}"/>
    <dgm:cxn modelId="{CBF3592C-B3BE-4C96-9A5F-23EA6EC26AEB}" type="presOf" srcId="{80981C22-815D-435C-8E5A-2758EE86152A}" destId="{1D970509-F9FF-49D0-B6DF-7D2A1C83C6E3}" srcOrd="0" destOrd="0" presId="urn:microsoft.com/office/officeart/2005/8/layout/radial4"/>
    <dgm:cxn modelId="{21D27970-9B28-4029-A6EC-91D666A24350}" type="presOf" srcId="{48259233-2365-48DD-A885-965E1BF4A4F7}" destId="{1C8715F4-4BEA-4B32-88E5-4C40E596DB80}" srcOrd="0" destOrd="0" presId="urn:microsoft.com/office/officeart/2005/8/layout/radial4"/>
    <dgm:cxn modelId="{E47AD1C2-18E0-420D-8DAB-2637CD70A581}" srcId="{64C71A1D-6D1F-4FB9-91AF-6F108DD749E8}" destId="{B0AFEC55-9770-4728-9808-3BA331BD891E}" srcOrd="0" destOrd="0" parTransId="{7519A560-4245-47B8-887B-0468402C3368}" sibTransId="{996C54E0-8FA6-411A-BB13-2EECF61184AC}"/>
    <dgm:cxn modelId="{2A5248F0-3FD3-4717-9DD6-8F0BD18BB8DC}" type="presOf" srcId="{2016560F-7FD1-41B6-82EC-39261BF45D65}" destId="{98A6A838-9F3E-4C5A-85A7-89C40D445C64}" srcOrd="0" destOrd="0" presId="urn:microsoft.com/office/officeart/2005/8/layout/radial4"/>
    <dgm:cxn modelId="{BC50E3A7-8422-46CB-A01A-71D178504B05}" srcId="{0ABA8B96-A82A-40DC-8201-1E1BAFA5D4AD}" destId="{ABDD57FA-5C5A-40E5-8048-E41A2356154D}" srcOrd="1" destOrd="0" parTransId="{27689DAE-E4CF-4B99-A5A6-56FD4F3ECA38}" sibTransId="{BD8A92D2-FC74-4AE6-BF76-303622F0844C}"/>
    <dgm:cxn modelId="{2365431B-A7C9-47D8-ADE9-AAF52DC4AA26}" srcId="{0ABA8B96-A82A-40DC-8201-1E1BAFA5D4AD}" destId="{78FEF7A2-C6AB-49E8-BA89-EA8270030E42}" srcOrd="0" destOrd="0" parTransId="{42E8010C-F934-4FBD-96DC-8D9C91DC2604}" sibTransId="{B7F22F61-7604-4D84-A863-B97E44F6FFA4}"/>
    <dgm:cxn modelId="{511A93B5-458B-422D-AAC3-4E5510D92370}" srcId="{17DE1B68-69C6-430B-893A-94E3E019A9FC}" destId="{A86573B3-EA13-4B40-B691-B5E61E420249}" srcOrd="2" destOrd="0" parTransId="{A0FF3A49-ED5B-4B05-B355-2CC0460F0EB1}" sibTransId="{01E709AD-12A2-4967-8ECF-B59B158CAE6A}"/>
    <dgm:cxn modelId="{E0DD0FAF-C9CC-4E21-9B76-DC84584063BC}" srcId="{069CA76A-1568-48A6-BD2E-2AA49B0A6BF5}" destId="{0ABA8B96-A82A-40DC-8201-1E1BAFA5D4AD}" srcOrd="5" destOrd="0" parTransId="{582FA567-2D36-4F87-9C47-FF3AAEA51105}" sibTransId="{438AA6DA-70EB-427C-89A4-D46C47CA3E51}"/>
    <dgm:cxn modelId="{3861D61F-CAFC-4B06-80D2-1FA1EC8FEF1F}" type="presOf" srcId="{4964E250-5BD4-4D68-B2B9-4C7042CA2D29}" destId="{648C33C1-AB39-4D35-8F2D-D3DE2832397B}" srcOrd="0" destOrd="2" presId="urn:microsoft.com/office/officeart/2005/8/layout/radial4"/>
    <dgm:cxn modelId="{D1E99431-AE3E-4352-A690-18410481F75C}" srcId="{64C71A1D-6D1F-4FB9-91AF-6F108DD749E8}" destId="{4964E250-5BD4-4D68-B2B9-4C7042CA2D29}" srcOrd="1" destOrd="0" parTransId="{3E10CE86-E476-4DDA-BFD7-C5711E076EEA}" sibTransId="{646A156A-FAA6-4842-8787-E21552277979}"/>
    <dgm:cxn modelId="{F2373301-9A84-4F11-A7D2-202337438CB1}" type="presOf" srcId="{0ABA8B96-A82A-40DC-8201-1E1BAFA5D4AD}" destId="{93A7C443-F35C-4FA6-AC82-47729528810F}" srcOrd="0" destOrd="0" presId="urn:microsoft.com/office/officeart/2005/8/layout/radial4"/>
    <dgm:cxn modelId="{66C80F05-1DC6-4600-934C-781D053AC9D6}" srcId="{17DE1B68-69C6-430B-893A-94E3E019A9FC}" destId="{D833C4C4-DA21-4BA3-B405-B74E99B883D3}" srcOrd="0" destOrd="0" parTransId="{65D89E4C-BB74-4A6E-83C9-73BF90EBA02F}" sibTransId="{DEBDDC87-ECB6-4E3E-A8AE-B886C0A3BFC3}"/>
    <dgm:cxn modelId="{E384B5EB-3993-4653-AD6E-1E2D33C36B8C}" srcId="{069CA76A-1568-48A6-BD2E-2AA49B0A6BF5}" destId="{64C71A1D-6D1F-4FB9-91AF-6F108DD749E8}" srcOrd="4" destOrd="0" parTransId="{0DE0A426-0D7C-4055-ADC0-3CEA2C44729D}" sibTransId="{2E95C07E-FF2C-4B17-9788-CFB40625049F}"/>
    <dgm:cxn modelId="{18F9D2BE-07B5-4546-B1A7-B7918F5EB652}" type="presOf" srcId="{069CA76A-1568-48A6-BD2E-2AA49B0A6BF5}" destId="{0F1694FC-BA9E-4DDB-9F4F-72F9853B6635}" srcOrd="0" destOrd="0" presId="urn:microsoft.com/office/officeart/2005/8/layout/radial4"/>
    <dgm:cxn modelId="{37304C00-DA51-4915-B8B3-B3C9E8F9B997}" type="presOf" srcId="{5B8C0A8C-9837-416D-B628-1C45C9072D8B}" destId="{26343602-F2E4-46D9-A0D9-F9CAFCEE7184}" srcOrd="0" destOrd="0" presId="urn:microsoft.com/office/officeart/2005/8/layout/radial4"/>
    <dgm:cxn modelId="{65E2D73D-FF5D-4CED-889A-BCDC2089BF98}" type="presParOf" srcId="{F3C73440-20B9-40BC-9730-6789A339D166}" destId="{0F1694FC-BA9E-4DDB-9F4F-72F9853B6635}" srcOrd="0" destOrd="0" presId="urn:microsoft.com/office/officeart/2005/8/layout/radial4"/>
    <dgm:cxn modelId="{B0CD04B8-4BED-454E-8483-1DC3D7DC3F58}" type="presParOf" srcId="{F3C73440-20B9-40BC-9730-6789A339D166}" destId="{1C8715F4-4BEA-4B32-88E5-4C40E596DB80}" srcOrd="1" destOrd="0" presId="urn:microsoft.com/office/officeart/2005/8/layout/radial4"/>
    <dgm:cxn modelId="{4B12264C-BE1C-42F6-B154-41A82145F3D7}" type="presParOf" srcId="{F3C73440-20B9-40BC-9730-6789A339D166}" destId="{1D970509-F9FF-49D0-B6DF-7D2A1C83C6E3}" srcOrd="2" destOrd="0" presId="urn:microsoft.com/office/officeart/2005/8/layout/radial4"/>
    <dgm:cxn modelId="{E03F3A39-AFC3-4FCA-A6E9-7CFB9C3326F5}" type="presParOf" srcId="{F3C73440-20B9-40BC-9730-6789A339D166}" destId="{20844580-4A90-4F5E-8DC7-D4157611C587}" srcOrd="3" destOrd="0" presId="urn:microsoft.com/office/officeart/2005/8/layout/radial4"/>
    <dgm:cxn modelId="{9B290F9E-E5E8-4A13-A731-808CF3B597D3}" type="presParOf" srcId="{F3C73440-20B9-40BC-9730-6789A339D166}" destId="{26343602-F2E4-46D9-A0D9-F9CAFCEE7184}" srcOrd="4" destOrd="0" presId="urn:microsoft.com/office/officeart/2005/8/layout/radial4"/>
    <dgm:cxn modelId="{2B258CF2-BDEE-4741-877C-2320BC3C06B8}" type="presParOf" srcId="{F3C73440-20B9-40BC-9730-6789A339D166}" destId="{98A6A838-9F3E-4C5A-85A7-89C40D445C64}" srcOrd="5" destOrd="0" presId="urn:microsoft.com/office/officeart/2005/8/layout/radial4"/>
    <dgm:cxn modelId="{5325220D-727F-4BDF-BDE8-9370C9A7FE8A}" type="presParOf" srcId="{F3C73440-20B9-40BC-9730-6789A339D166}" destId="{41B8D874-1BD9-4BE8-8699-D1D37F17A183}" srcOrd="6" destOrd="0" presId="urn:microsoft.com/office/officeart/2005/8/layout/radial4"/>
    <dgm:cxn modelId="{1DA30349-5E9A-4D11-B7B6-790AD1242F43}" type="presParOf" srcId="{F3C73440-20B9-40BC-9730-6789A339D166}" destId="{B2087FF7-B8DA-4437-A120-DDB8862141E1}" srcOrd="7" destOrd="0" presId="urn:microsoft.com/office/officeart/2005/8/layout/radial4"/>
    <dgm:cxn modelId="{1265B7A9-FB9D-427E-A4EF-EE7D43063E42}" type="presParOf" srcId="{F3C73440-20B9-40BC-9730-6789A339D166}" destId="{28C06A3F-535E-4BAC-AC2B-E5E7C7F5FF8B}" srcOrd="8" destOrd="0" presId="urn:microsoft.com/office/officeart/2005/8/layout/radial4"/>
    <dgm:cxn modelId="{170263E8-4EA2-4830-B6FC-803765ECECA5}" type="presParOf" srcId="{F3C73440-20B9-40BC-9730-6789A339D166}" destId="{48F4005D-FD00-47F5-9464-71DD4476ECE1}" srcOrd="9" destOrd="0" presId="urn:microsoft.com/office/officeart/2005/8/layout/radial4"/>
    <dgm:cxn modelId="{0F423292-C784-425F-B7C7-9FFE4122B507}" type="presParOf" srcId="{F3C73440-20B9-40BC-9730-6789A339D166}" destId="{648C33C1-AB39-4D35-8F2D-D3DE2832397B}" srcOrd="10" destOrd="0" presId="urn:microsoft.com/office/officeart/2005/8/layout/radial4"/>
    <dgm:cxn modelId="{CDBF2124-411B-4B1F-AB9F-74366EFD729F}" type="presParOf" srcId="{F3C73440-20B9-40BC-9730-6789A339D166}" destId="{6EAEA0FC-C120-4CF3-9C0C-AB46A8CF9B45}" srcOrd="11" destOrd="0" presId="urn:microsoft.com/office/officeart/2005/8/layout/radial4"/>
    <dgm:cxn modelId="{F85FD186-815C-46C9-B9BD-736B102EBBB6}" type="presParOf" srcId="{F3C73440-20B9-40BC-9730-6789A339D166}" destId="{93A7C443-F35C-4FA6-AC82-47729528810F}"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2A219-B2FA-40B0-91B3-AD840E72704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7DE9A8DA-4E18-45F4-8CF4-FA09789284FE}">
      <dgm:prSet phldrT="[Texte]" custT="1"/>
      <dgm:spPr>
        <a:solidFill>
          <a:schemeClr val="accent4">
            <a:lumMod val="60000"/>
            <a:lumOff val="40000"/>
          </a:schemeClr>
        </a:solidFill>
      </dgm:spPr>
      <dgm:t>
        <a:bodyPr/>
        <a:lstStyle/>
        <a:p>
          <a:r>
            <a:rPr lang="fr-FR" sz="1800" dirty="0"/>
            <a:t>Un diagnostic participatif</a:t>
          </a:r>
        </a:p>
      </dgm:t>
    </dgm:pt>
    <dgm:pt modelId="{1C6D65F7-3283-4496-ABD9-B2210DA9F7CD}" type="parTrans" cxnId="{A5369695-2453-41D1-A207-F8C7C1F36134}">
      <dgm:prSet/>
      <dgm:spPr/>
      <dgm:t>
        <a:bodyPr/>
        <a:lstStyle/>
        <a:p>
          <a:endParaRPr lang="fr-FR"/>
        </a:p>
      </dgm:t>
    </dgm:pt>
    <dgm:pt modelId="{B4A5EC37-16DD-463B-8CDC-F7B32FAF98B6}" type="sibTrans" cxnId="{A5369695-2453-41D1-A207-F8C7C1F36134}">
      <dgm:prSet/>
      <dgm:spPr/>
      <dgm:t>
        <a:bodyPr/>
        <a:lstStyle/>
        <a:p>
          <a:endParaRPr lang="fr-FR"/>
        </a:p>
      </dgm:t>
    </dgm:pt>
    <dgm:pt modelId="{3709705A-C702-4327-9C2E-FA4E0FD0522B}">
      <dgm:prSet phldrT="[Texte]" custT="1"/>
      <dgm:spPr>
        <a:solidFill>
          <a:schemeClr val="accent4">
            <a:lumMod val="75000"/>
          </a:schemeClr>
        </a:solidFill>
      </dgm:spPr>
      <dgm:t>
        <a:bodyPr/>
        <a:lstStyle/>
        <a:p>
          <a:r>
            <a:rPr lang="fr-FR" sz="1800" dirty="0"/>
            <a:t>Une stratégie partagée</a:t>
          </a:r>
        </a:p>
      </dgm:t>
    </dgm:pt>
    <dgm:pt modelId="{B96247B5-BAD3-4A24-89E4-450B2D4172C6}" type="parTrans" cxnId="{D1A16A56-7952-4D2D-89A4-A77549BE0FAE}">
      <dgm:prSet/>
      <dgm:spPr/>
      <dgm:t>
        <a:bodyPr/>
        <a:lstStyle/>
        <a:p>
          <a:endParaRPr lang="fr-FR"/>
        </a:p>
      </dgm:t>
    </dgm:pt>
    <dgm:pt modelId="{494B2F2E-335C-43DE-BB6B-B6631644F0DC}" type="sibTrans" cxnId="{D1A16A56-7952-4D2D-89A4-A77549BE0FAE}">
      <dgm:prSet/>
      <dgm:spPr/>
      <dgm:t>
        <a:bodyPr/>
        <a:lstStyle/>
        <a:p>
          <a:endParaRPr lang="fr-FR"/>
        </a:p>
      </dgm:t>
    </dgm:pt>
    <dgm:pt modelId="{6E46AD63-7AE2-4654-A6D2-73E5787DED2C}">
      <dgm:prSet phldrT="[Texte]" custT="1"/>
      <dgm:spPr>
        <a:solidFill>
          <a:srgbClr val="92D050"/>
        </a:solidFill>
      </dgm:spPr>
      <dgm:t>
        <a:bodyPr/>
        <a:lstStyle/>
        <a:p>
          <a:r>
            <a:rPr lang="fr-FR" sz="1800" dirty="0"/>
            <a:t>Un plan d’actions pluriannuel</a:t>
          </a:r>
        </a:p>
      </dgm:t>
    </dgm:pt>
    <dgm:pt modelId="{27E4147F-BD73-4ACD-8DD9-7E8BBFD1841E}" type="parTrans" cxnId="{8C8A1C4B-C48F-4A4F-99C2-3B7C62EA4B09}">
      <dgm:prSet/>
      <dgm:spPr/>
      <dgm:t>
        <a:bodyPr/>
        <a:lstStyle/>
        <a:p>
          <a:endParaRPr lang="fr-FR"/>
        </a:p>
      </dgm:t>
    </dgm:pt>
    <dgm:pt modelId="{8F6F010D-7C20-495C-AA7B-3551AE9F840D}" type="sibTrans" cxnId="{8C8A1C4B-C48F-4A4F-99C2-3B7C62EA4B09}">
      <dgm:prSet/>
      <dgm:spPr/>
      <dgm:t>
        <a:bodyPr/>
        <a:lstStyle/>
        <a:p>
          <a:endParaRPr lang="fr-FR"/>
        </a:p>
      </dgm:t>
    </dgm:pt>
    <dgm:pt modelId="{3E3D0146-559F-4A70-813F-6BD0AC2E56AF}">
      <dgm:prSet phldrT="[Texte]" custT="1"/>
      <dgm:spPr>
        <a:solidFill>
          <a:srgbClr val="00B0F0"/>
        </a:solidFill>
      </dgm:spPr>
      <dgm:t>
        <a:bodyPr/>
        <a:lstStyle/>
        <a:p>
          <a:r>
            <a:rPr lang="fr-FR" sz="1800" dirty="0"/>
            <a:t>Une charte d’engagement des parties prenantes</a:t>
          </a:r>
        </a:p>
      </dgm:t>
    </dgm:pt>
    <dgm:pt modelId="{492ACE29-6B54-4CDB-838B-CA023D867D6B}" type="parTrans" cxnId="{00901B51-4E69-49E3-8FD7-4359A1066F24}">
      <dgm:prSet/>
      <dgm:spPr/>
      <dgm:t>
        <a:bodyPr/>
        <a:lstStyle/>
        <a:p>
          <a:endParaRPr lang="fr-FR"/>
        </a:p>
      </dgm:t>
    </dgm:pt>
    <dgm:pt modelId="{5442AD4B-76D2-4E17-8C67-F63EC9CEBCB2}" type="sibTrans" cxnId="{00901B51-4E69-49E3-8FD7-4359A1066F24}">
      <dgm:prSet/>
      <dgm:spPr/>
      <dgm:t>
        <a:bodyPr/>
        <a:lstStyle/>
        <a:p>
          <a:endParaRPr lang="fr-FR"/>
        </a:p>
      </dgm:t>
    </dgm:pt>
    <dgm:pt modelId="{1DCE8AC9-81B1-4F16-BAF7-078913934D4E}">
      <dgm:prSet phldrT="[Texte]" custT="1"/>
      <dgm:spPr>
        <a:solidFill>
          <a:schemeClr val="tx2"/>
        </a:solidFill>
      </dgm:spPr>
      <dgm:t>
        <a:bodyPr/>
        <a:lstStyle/>
        <a:p>
          <a:r>
            <a:rPr lang="fr-FR" sz="1800" dirty="0"/>
            <a:t>Un cadre de collaborations inter PLIE</a:t>
          </a:r>
        </a:p>
      </dgm:t>
    </dgm:pt>
    <dgm:pt modelId="{7B960D76-2842-4499-9A96-EF021C5C97EF}" type="parTrans" cxnId="{52F28715-8E19-41F3-9076-69DA0FE13C2A}">
      <dgm:prSet/>
      <dgm:spPr/>
      <dgm:t>
        <a:bodyPr/>
        <a:lstStyle/>
        <a:p>
          <a:endParaRPr lang="fr-FR"/>
        </a:p>
      </dgm:t>
    </dgm:pt>
    <dgm:pt modelId="{5113065E-F8C8-448F-850E-C2DDE9837954}" type="sibTrans" cxnId="{52F28715-8E19-41F3-9076-69DA0FE13C2A}">
      <dgm:prSet/>
      <dgm:spPr/>
      <dgm:t>
        <a:bodyPr/>
        <a:lstStyle/>
        <a:p>
          <a:endParaRPr lang="fr-FR"/>
        </a:p>
      </dgm:t>
    </dgm:pt>
    <dgm:pt modelId="{66426DE8-B4C6-44BF-A0F8-91E7D3BECEE8}" type="pres">
      <dgm:prSet presAssocID="{C142A219-B2FA-40B0-91B3-AD840E72704A}" presName="hierChild1" presStyleCnt="0">
        <dgm:presLayoutVars>
          <dgm:orgChart val="1"/>
          <dgm:chPref val="1"/>
          <dgm:dir/>
          <dgm:animOne val="branch"/>
          <dgm:animLvl val="lvl"/>
          <dgm:resizeHandles/>
        </dgm:presLayoutVars>
      </dgm:prSet>
      <dgm:spPr/>
      <dgm:t>
        <a:bodyPr/>
        <a:lstStyle/>
        <a:p>
          <a:endParaRPr lang="fr-FR"/>
        </a:p>
      </dgm:t>
    </dgm:pt>
    <dgm:pt modelId="{CFA9B146-4D66-4C06-AE25-0432E5DD42C9}" type="pres">
      <dgm:prSet presAssocID="{7DE9A8DA-4E18-45F4-8CF4-FA09789284FE}" presName="hierRoot1" presStyleCnt="0">
        <dgm:presLayoutVars>
          <dgm:hierBranch val="init"/>
        </dgm:presLayoutVars>
      </dgm:prSet>
      <dgm:spPr/>
    </dgm:pt>
    <dgm:pt modelId="{7ED29B57-BBBF-4228-A448-C75F4B1D22D0}" type="pres">
      <dgm:prSet presAssocID="{7DE9A8DA-4E18-45F4-8CF4-FA09789284FE}" presName="rootComposite1" presStyleCnt="0"/>
      <dgm:spPr/>
    </dgm:pt>
    <dgm:pt modelId="{57D87089-32B8-4AD3-8ADD-0D3595EB6BFA}" type="pres">
      <dgm:prSet presAssocID="{7DE9A8DA-4E18-45F4-8CF4-FA09789284FE}" presName="rootText1" presStyleLbl="node0" presStyleIdx="0" presStyleCnt="1" custScaleX="75934" custScaleY="102621" custLinFactNeighborX="-30298" custLinFactNeighborY="-965">
        <dgm:presLayoutVars>
          <dgm:chPref val="3"/>
        </dgm:presLayoutVars>
      </dgm:prSet>
      <dgm:spPr/>
      <dgm:t>
        <a:bodyPr/>
        <a:lstStyle/>
        <a:p>
          <a:endParaRPr lang="fr-FR"/>
        </a:p>
      </dgm:t>
    </dgm:pt>
    <dgm:pt modelId="{4CFE24E7-F1CD-4E55-93E8-339F4AC30D27}" type="pres">
      <dgm:prSet presAssocID="{7DE9A8DA-4E18-45F4-8CF4-FA09789284FE}" presName="rootConnector1" presStyleLbl="node1" presStyleIdx="0" presStyleCnt="0"/>
      <dgm:spPr/>
      <dgm:t>
        <a:bodyPr/>
        <a:lstStyle/>
        <a:p>
          <a:endParaRPr lang="fr-FR"/>
        </a:p>
      </dgm:t>
    </dgm:pt>
    <dgm:pt modelId="{DD0714FD-D404-43DE-A85D-02101ABC0B76}" type="pres">
      <dgm:prSet presAssocID="{7DE9A8DA-4E18-45F4-8CF4-FA09789284FE}" presName="hierChild2" presStyleCnt="0"/>
      <dgm:spPr/>
    </dgm:pt>
    <dgm:pt modelId="{A76BE799-6A2B-4907-B78F-FE15F3C11870}" type="pres">
      <dgm:prSet presAssocID="{B96247B5-BAD3-4A24-89E4-450B2D4172C6}" presName="Name64" presStyleLbl="parChTrans1D2" presStyleIdx="0" presStyleCnt="4"/>
      <dgm:spPr/>
      <dgm:t>
        <a:bodyPr/>
        <a:lstStyle/>
        <a:p>
          <a:endParaRPr lang="fr-FR"/>
        </a:p>
      </dgm:t>
    </dgm:pt>
    <dgm:pt modelId="{EA875036-CBC5-4231-A158-70EE40C4E82C}" type="pres">
      <dgm:prSet presAssocID="{3709705A-C702-4327-9C2E-FA4E0FD0522B}" presName="hierRoot2" presStyleCnt="0">
        <dgm:presLayoutVars>
          <dgm:hierBranch val="init"/>
        </dgm:presLayoutVars>
      </dgm:prSet>
      <dgm:spPr/>
    </dgm:pt>
    <dgm:pt modelId="{51870233-DFAF-4C41-B77C-30D3AFFFFF16}" type="pres">
      <dgm:prSet presAssocID="{3709705A-C702-4327-9C2E-FA4E0FD0522B}" presName="rootComposite" presStyleCnt="0"/>
      <dgm:spPr/>
    </dgm:pt>
    <dgm:pt modelId="{2BBF5C73-48C9-4A32-B34A-D367E8670B5E}" type="pres">
      <dgm:prSet presAssocID="{3709705A-C702-4327-9C2E-FA4E0FD0522B}" presName="rootText" presStyleLbl="node2" presStyleIdx="0" presStyleCnt="4" custScaleX="154307" custScaleY="76966">
        <dgm:presLayoutVars>
          <dgm:chPref val="3"/>
        </dgm:presLayoutVars>
      </dgm:prSet>
      <dgm:spPr/>
      <dgm:t>
        <a:bodyPr/>
        <a:lstStyle/>
        <a:p>
          <a:endParaRPr lang="fr-FR"/>
        </a:p>
      </dgm:t>
    </dgm:pt>
    <dgm:pt modelId="{69AD9A28-B7D5-4D1B-8E77-D3B3CA599154}" type="pres">
      <dgm:prSet presAssocID="{3709705A-C702-4327-9C2E-FA4E0FD0522B}" presName="rootConnector" presStyleLbl="node2" presStyleIdx="0" presStyleCnt="4"/>
      <dgm:spPr/>
      <dgm:t>
        <a:bodyPr/>
        <a:lstStyle/>
        <a:p>
          <a:endParaRPr lang="fr-FR"/>
        </a:p>
      </dgm:t>
    </dgm:pt>
    <dgm:pt modelId="{03FEE5D9-3E78-41F9-A2A9-1FA2E879839E}" type="pres">
      <dgm:prSet presAssocID="{3709705A-C702-4327-9C2E-FA4E0FD0522B}" presName="hierChild4" presStyleCnt="0"/>
      <dgm:spPr/>
    </dgm:pt>
    <dgm:pt modelId="{96E8AB3B-F7E6-4ACF-9CBE-5EF0F2A238F9}" type="pres">
      <dgm:prSet presAssocID="{3709705A-C702-4327-9C2E-FA4E0FD0522B}" presName="hierChild5" presStyleCnt="0"/>
      <dgm:spPr/>
    </dgm:pt>
    <dgm:pt modelId="{288AF71A-52D1-44C3-9CEC-64CA20D3641C}" type="pres">
      <dgm:prSet presAssocID="{27E4147F-BD73-4ACD-8DD9-7E8BBFD1841E}" presName="Name64" presStyleLbl="parChTrans1D2" presStyleIdx="1" presStyleCnt="4"/>
      <dgm:spPr/>
      <dgm:t>
        <a:bodyPr/>
        <a:lstStyle/>
        <a:p>
          <a:endParaRPr lang="fr-FR"/>
        </a:p>
      </dgm:t>
    </dgm:pt>
    <dgm:pt modelId="{194A0D90-EEE5-46F7-9A11-E5524F96E7F6}" type="pres">
      <dgm:prSet presAssocID="{6E46AD63-7AE2-4654-A6D2-73E5787DED2C}" presName="hierRoot2" presStyleCnt="0">
        <dgm:presLayoutVars>
          <dgm:hierBranch val="init"/>
        </dgm:presLayoutVars>
      </dgm:prSet>
      <dgm:spPr/>
    </dgm:pt>
    <dgm:pt modelId="{3DB94488-B8F0-40A3-9092-B953D5F2E216}" type="pres">
      <dgm:prSet presAssocID="{6E46AD63-7AE2-4654-A6D2-73E5787DED2C}" presName="rootComposite" presStyleCnt="0"/>
      <dgm:spPr/>
    </dgm:pt>
    <dgm:pt modelId="{41AA1B7E-DF3B-4AED-8AB5-9FBC02DD8394}" type="pres">
      <dgm:prSet presAssocID="{6E46AD63-7AE2-4654-A6D2-73E5787DED2C}" presName="rootText" presStyleLbl="node2" presStyleIdx="1" presStyleCnt="4" custScaleX="154307" custScaleY="76966">
        <dgm:presLayoutVars>
          <dgm:chPref val="3"/>
        </dgm:presLayoutVars>
      </dgm:prSet>
      <dgm:spPr/>
      <dgm:t>
        <a:bodyPr/>
        <a:lstStyle/>
        <a:p>
          <a:endParaRPr lang="fr-FR"/>
        </a:p>
      </dgm:t>
    </dgm:pt>
    <dgm:pt modelId="{CECE9322-120F-4E8C-851A-9E561311EEA7}" type="pres">
      <dgm:prSet presAssocID="{6E46AD63-7AE2-4654-A6D2-73E5787DED2C}" presName="rootConnector" presStyleLbl="node2" presStyleIdx="1" presStyleCnt="4"/>
      <dgm:spPr/>
      <dgm:t>
        <a:bodyPr/>
        <a:lstStyle/>
        <a:p>
          <a:endParaRPr lang="fr-FR"/>
        </a:p>
      </dgm:t>
    </dgm:pt>
    <dgm:pt modelId="{A3492F8F-655B-42D9-9634-21A63F4DCA04}" type="pres">
      <dgm:prSet presAssocID="{6E46AD63-7AE2-4654-A6D2-73E5787DED2C}" presName="hierChild4" presStyleCnt="0"/>
      <dgm:spPr/>
    </dgm:pt>
    <dgm:pt modelId="{03E3FFF1-9BF7-431A-B0D6-96D975380818}" type="pres">
      <dgm:prSet presAssocID="{6E46AD63-7AE2-4654-A6D2-73E5787DED2C}" presName="hierChild5" presStyleCnt="0"/>
      <dgm:spPr/>
    </dgm:pt>
    <dgm:pt modelId="{BB717607-C1AB-4E5F-A834-40142D740734}" type="pres">
      <dgm:prSet presAssocID="{492ACE29-6B54-4CDB-838B-CA023D867D6B}" presName="Name64" presStyleLbl="parChTrans1D2" presStyleIdx="2" presStyleCnt="4"/>
      <dgm:spPr/>
      <dgm:t>
        <a:bodyPr/>
        <a:lstStyle/>
        <a:p>
          <a:endParaRPr lang="fr-FR"/>
        </a:p>
      </dgm:t>
    </dgm:pt>
    <dgm:pt modelId="{320A7F15-B63E-4B6E-A10D-972BA9269CB3}" type="pres">
      <dgm:prSet presAssocID="{3E3D0146-559F-4A70-813F-6BD0AC2E56AF}" presName="hierRoot2" presStyleCnt="0">
        <dgm:presLayoutVars>
          <dgm:hierBranch val="init"/>
        </dgm:presLayoutVars>
      </dgm:prSet>
      <dgm:spPr/>
    </dgm:pt>
    <dgm:pt modelId="{D6FDB445-6B21-46BA-AE1B-C07D0D3CEB3D}" type="pres">
      <dgm:prSet presAssocID="{3E3D0146-559F-4A70-813F-6BD0AC2E56AF}" presName="rootComposite" presStyleCnt="0"/>
      <dgm:spPr/>
    </dgm:pt>
    <dgm:pt modelId="{0DE94F57-C331-4319-B255-A4CC6D5D0629}" type="pres">
      <dgm:prSet presAssocID="{3E3D0146-559F-4A70-813F-6BD0AC2E56AF}" presName="rootText" presStyleLbl="node2" presStyleIdx="2" presStyleCnt="4" custScaleX="154307" custScaleY="76966">
        <dgm:presLayoutVars>
          <dgm:chPref val="3"/>
        </dgm:presLayoutVars>
      </dgm:prSet>
      <dgm:spPr/>
      <dgm:t>
        <a:bodyPr/>
        <a:lstStyle/>
        <a:p>
          <a:endParaRPr lang="fr-FR"/>
        </a:p>
      </dgm:t>
    </dgm:pt>
    <dgm:pt modelId="{28C41ECF-A991-4984-9A4F-55BD614315B1}" type="pres">
      <dgm:prSet presAssocID="{3E3D0146-559F-4A70-813F-6BD0AC2E56AF}" presName="rootConnector" presStyleLbl="node2" presStyleIdx="2" presStyleCnt="4"/>
      <dgm:spPr/>
      <dgm:t>
        <a:bodyPr/>
        <a:lstStyle/>
        <a:p>
          <a:endParaRPr lang="fr-FR"/>
        </a:p>
      </dgm:t>
    </dgm:pt>
    <dgm:pt modelId="{0BDDF531-BB2C-4124-9F42-95433442760C}" type="pres">
      <dgm:prSet presAssocID="{3E3D0146-559F-4A70-813F-6BD0AC2E56AF}" presName="hierChild4" presStyleCnt="0"/>
      <dgm:spPr/>
    </dgm:pt>
    <dgm:pt modelId="{4D54EB17-F6B5-460F-9C34-037D256D82E7}" type="pres">
      <dgm:prSet presAssocID="{3E3D0146-559F-4A70-813F-6BD0AC2E56AF}" presName="hierChild5" presStyleCnt="0"/>
      <dgm:spPr/>
    </dgm:pt>
    <dgm:pt modelId="{EA30E72B-15F1-497C-B323-8FEF5A40FC0C}" type="pres">
      <dgm:prSet presAssocID="{7B960D76-2842-4499-9A96-EF021C5C97EF}" presName="Name64" presStyleLbl="parChTrans1D2" presStyleIdx="3" presStyleCnt="4"/>
      <dgm:spPr/>
      <dgm:t>
        <a:bodyPr/>
        <a:lstStyle/>
        <a:p>
          <a:endParaRPr lang="fr-FR"/>
        </a:p>
      </dgm:t>
    </dgm:pt>
    <dgm:pt modelId="{28B6B9CE-6CF2-4F3B-B21A-8B9F88B49677}" type="pres">
      <dgm:prSet presAssocID="{1DCE8AC9-81B1-4F16-BAF7-078913934D4E}" presName="hierRoot2" presStyleCnt="0">
        <dgm:presLayoutVars>
          <dgm:hierBranch val="init"/>
        </dgm:presLayoutVars>
      </dgm:prSet>
      <dgm:spPr/>
    </dgm:pt>
    <dgm:pt modelId="{87783A0D-C8D2-44C3-B36A-88005AB93902}" type="pres">
      <dgm:prSet presAssocID="{1DCE8AC9-81B1-4F16-BAF7-078913934D4E}" presName="rootComposite" presStyleCnt="0"/>
      <dgm:spPr/>
    </dgm:pt>
    <dgm:pt modelId="{74EB19F6-D9F3-4255-872B-E773E2CFBE7C}" type="pres">
      <dgm:prSet presAssocID="{1DCE8AC9-81B1-4F16-BAF7-078913934D4E}" presName="rootText" presStyleLbl="node2" presStyleIdx="3" presStyleCnt="4" custScaleX="154307" custScaleY="76966">
        <dgm:presLayoutVars>
          <dgm:chPref val="3"/>
        </dgm:presLayoutVars>
      </dgm:prSet>
      <dgm:spPr/>
      <dgm:t>
        <a:bodyPr/>
        <a:lstStyle/>
        <a:p>
          <a:endParaRPr lang="fr-FR"/>
        </a:p>
      </dgm:t>
    </dgm:pt>
    <dgm:pt modelId="{D35AA532-711A-4951-AAA2-74F9E3776510}" type="pres">
      <dgm:prSet presAssocID="{1DCE8AC9-81B1-4F16-BAF7-078913934D4E}" presName="rootConnector" presStyleLbl="node2" presStyleIdx="3" presStyleCnt="4"/>
      <dgm:spPr/>
      <dgm:t>
        <a:bodyPr/>
        <a:lstStyle/>
        <a:p>
          <a:endParaRPr lang="fr-FR"/>
        </a:p>
      </dgm:t>
    </dgm:pt>
    <dgm:pt modelId="{71A1C255-33F0-4764-8872-7C60D1A91933}" type="pres">
      <dgm:prSet presAssocID="{1DCE8AC9-81B1-4F16-BAF7-078913934D4E}" presName="hierChild4" presStyleCnt="0"/>
      <dgm:spPr/>
    </dgm:pt>
    <dgm:pt modelId="{C5AD8185-0599-4DA6-8971-9BDD9E0FA0F4}" type="pres">
      <dgm:prSet presAssocID="{1DCE8AC9-81B1-4F16-BAF7-078913934D4E}" presName="hierChild5" presStyleCnt="0"/>
      <dgm:spPr/>
    </dgm:pt>
    <dgm:pt modelId="{883A67B3-417E-4088-ABA2-079825CF8C1F}" type="pres">
      <dgm:prSet presAssocID="{7DE9A8DA-4E18-45F4-8CF4-FA09789284FE}" presName="hierChild3" presStyleCnt="0"/>
      <dgm:spPr/>
    </dgm:pt>
  </dgm:ptLst>
  <dgm:cxnLst>
    <dgm:cxn modelId="{19F15309-C8D9-4AF0-BE7A-7488B0FED43B}" type="presOf" srcId="{1DCE8AC9-81B1-4F16-BAF7-078913934D4E}" destId="{D35AA532-711A-4951-AAA2-74F9E3776510}" srcOrd="1" destOrd="0" presId="urn:microsoft.com/office/officeart/2009/3/layout/HorizontalOrganizationChart"/>
    <dgm:cxn modelId="{A5369695-2453-41D1-A207-F8C7C1F36134}" srcId="{C142A219-B2FA-40B0-91B3-AD840E72704A}" destId="{7DE9A8DA-4E18-45F4-8CF4-FA09789284FE}" srcOrd="0" destOrd="0" parTransId="{1C6D65F7-3283-4496-ABD9-B2210DA9F7CD}" sibTransId="{B4A5EC37-16DD-463B-8CDC-F7B32FAF98B6}"/>
    <dgm:cxn modelId="{FFC1368D-BA22-4DB8-B3C3-D1A98D3FE998}" type="presOf" srcId="{27E4147F-BD73-4ACD-8DD9-7E8BBFD1841E}" destId="{288AF71A-52D1-44C3-9CEC-64CA20D3641C}" srcOrd="0" destOrd="0" presId="urn:microsoft.com/office/officeart/2009/3/layout/HorizontalOrganizationChart"/>
    <dgm:cxn modelId="{6E5314BF-A62E-4E8B-BD8D-697E684CB9E8}" type="presOf" srcId="{1DCE8AC9-81B1-4F16-BAF7-078913934D4E}" destId="{74EB19F6-D9F3-4255-872B-E773E2CFBE7C}" srcOrd="0" destOrd="0" presId="urn:microsoft.com/office/officeart/2009/3/layout/HorizontalOrganizationChart"/>
    <dgm:cxn modelId="{8C8A1C4B-C48F-4A4F-99C2-3B7C62EA4B09}" srcId="{7DE9A8DA-4E18-45F4-8CF4-FA09789284FE}" destId="{6E46AD63-7AE2-4654-A6D2-73E5787DED2C}" srcOrd="1" destOrd="0" parTransId="{27E4147F-BD73-4ACD-8DD9-7E8BBFD1841E}" sibTransId="{8F6F010D-7C20-495C-AA7B-3551AE9F840D}"/>
    <dgm:cxn modelId="{23456B41-CF1F-4DBA-BBD3-E0D1E446A9D3}" type="presOf" srcId="{C142A219-B2FA-40B0-91B3-AD840E72704A}" destId="{66426DE8-B4C6-44BF-A0F8-91E7D3BECEE8}" srcOrd="0" destOrd="0" presId="urn:microsoft.com/office/officeart/2009/3/layout/HorizontalOrganizationChart"/>
    <dgm:cxn modelId="{52F28715-8E19-41F3-9076-69DA0FE13C2A}" srcId="{7DE9A8DA-4E18-45F4-8CF4-FA09789284FE}" destId="{1DCE8AC9-81B1-4F16-BAF7-078913934D4E}" srcOrd="3" destOrd="0" parTransId="{7B960D76-2842-4499-9A96-EF021C5C97EF}" sibTransId="{5113065E-F8C8-448F-850E-C2DDE9837954}"/>
    <dgm:cxn modelId="{5577E00D-00EE-4D6E-B75D-D96A25C8A94E}" type="presOf" srcId="{492ACE29-6B54-4CDB-838B-CA023D867D6B}" destId="{BB717607-C1AB-4E5F-A834-40142D740734}" srcOrd="0" destOrd="0" presId="urn:microsoft.com/office/officeart/2009/3/layout/HorizontalOrganizationChart"/>
    <dgm:cxn modelId="{39E41F67-EB56-4BA2-8179-140BD1336AD7}" type="presOf" srcId="{6E46AD63-7AE2-4654-A6D2-73E5787DED2C}" destId="{CECE9322-120F-4E8C-851A-9E561311EEA7}" srcOrd="1" destOrd="0" presId="urn:microsoft.com/office/officeart/2009/3/layout/HorizontalOrganizationChart"/>
    <dgm:cxn modelId="{2C372345-6B7D-4CBB-AAF4-C185D979BC5B}" type="presOf" srcId="{7B960D76-2842-4499-9A96-EF021C5C97EF}" destId="{EA30E72B-15F1-497C-B323-8FEF5A40FC0C}" srcOrd="0" destOrd="0" presId="urn:microsoft.com/office/officeart/2009/3/layout/HorizontalOrganizationChart"/>
    <dgm:cxn modelId="{15C5BC9D-59B0-4CBE-B69C-136C3D0F06A5}" type="presOf" srcId="{7DE9A8DA-4E18-45F4-8CF4-FA09789284FE}" destId="{4CFE24E7-F1CD-4E55-93E8-339F4AC30D27}" srcOrd="1" destOrd="0" presId="urn:microsoft.com/office/officeart/2009/3/layout/HorizontalOrganizationChart"/>
    <dgm:cxn modelId="{00901B51-4E69-49E3-8FD7-4359A1066F24}" srcId="{7DE9A8DA-4E18-45F4-8CF4-FA09789284FE}" destId="{3E3D0146-559F-4A70-813F-6BD0AC2E56AF}" srcOrd="2" destOrd="0" parTransId="{492ACE29-6B54-4CDB-838B-CA023D867D6B}" sibTransId="{5442AD4B-76D2-4E17-8C67-F63EC9CEBCB2}"/>
    <dgm:cxn modelId="{B58C39A4-2A5F-49FB-97AC-A12A04ABEE19}" type="presOf" srcId="{3709705A-C702-4327-9C2E-FA4E0FD0522B}" destId="{2BBF5C73-48C9-4A32-B34A-D367E8670B5E}" srcOrd="0" destOrd="0" presId="urn:microsoft.com/office/officeart/2009/3/layout/HorizontalOrganizationChart"/>
    <dgm:cxn modelId="{0E221008-9CBA-47AF-9C20-1E398BF32EB0}" type="presOf" srcId="{6E46AD63-7AE2-4654-A6D2-73E5787DED2C}" destId="{41AA1B7E-DF3B-4AED-8AB5-9FBC02DD8394}" srcOrd="0" destOrd="0" presId="urn:microsoft.com/office/officeart/2009/3/layout/HorizontalOrganizationChart"/>
    <dgm:cxn modelId="{CD92AB6A-C286-47DE-94A2-DA0FD333F2E6}" type="presOf" srcId="{3709705A-C702-4327-9C2E-FA4E0FD0522B}" destId="{69AD9A28-B7D5-4D1B-8E77-D3B3CA599154}" srcOrd="1" destOrd="0" presId="urn:microsoft.com/office/officeart/2009/3/layout/HorizontalOrganizationChart"/>
    <dgm:cxn modelId="{2B753229-4466-4ED3-8046-1892706B8E4E}" type="presOf" srcId="{3E3D0146-559F-4A70-813F-6BD0AC2E56AF}" destId="{28C41ECF-A991-4984-9A4F-55BD614315B1}" srcOrd="1" destOrd="0" presId="urn:microsoft.com/office/officeart/2009/3/layout/HorizontalOrganizationChart"/>
    <dgm:cxn modelId="{D1A16A56-7952-4D2D-89A4-A77549BE0FAE}" srcId="{7DE9A8DA-4E18-45F4-8CF4-FA09789284FE}" destId="{3709705A-C702-4327-9C2E-FA4E0FD0522B}" srcOrd="0" destOrd="0" parTransId="{B96247B5-BAD3-4A24-89E4-450B2D4172C6}" sibTransId="{494B2F2E-335C-43DE-BB6B-B6631644F0DC}"/>
    <dgm:cxn modelId="{CFEDCA23-BA05-42DF-B4DE-CED99EFD3EB0}" type="presOf" srcId="{7DE9A8DA-4E18-45F4-8CF4-FA09789284FE}" destId="{57D87089-32B8-4AD3-8ADD-0D3595EB6BFA}" srcOrd="0" destOrd="0" presId="urn:microsoft.com/office/officeart/2009/3/layout/HorizontalOrganizationChart"/>
    <dgm:cxn modelId="{E4AB2C3A-BE29-49CE-9D03-FABAC2B9D61D}" type="presOf" srcId="{B96247B5-BAD3-4A24-89E4-450B2D4172C6}" destId="{A76BE799-6A2B-4907-B78F-FE15F3C11870}" srcOrd="0" destOrd="0" presId="urn:microsoft.com/office/officeart/2009/3/layout/HorizontalOrganizationChart"/>
    <dgm:cxn modelId="{E0131E02-D6C8-4D76-9DC6-E7A6998B115A}" type="presOf" srcId="{3E3D0146-559F-4A70-813F-6BD0AC2E56AF}" destId="{0DE94F57-C331-4319-B255-A4CC6D5D0629}" srcOrd="0" destOrd="0" presId="urn:microsoft.com/office/officeart/2009/3/layout/HorizontalOrganizationChart"/>
    <dgm:cxn modelId="{DCE2251C-BA4F-4BDA-9A18-E8C30C4514AB}" type="presParOf" srcId="{66426DE8-B4C6-44BF-A0F8-91E7D3BECEE8}" destId="{CFA9B146-4D66-4C06-AE25-0432E5DD42C9}" srcOrd="0" destOrd="0" presId="urn:microsoft.com/office/officeart/2009/3/layout/HorizontalOrganizationChart"/>
    <dgm:cxn modelId="{4843CB1E-29C9-407A-B26B-87A1394E2EC1}" type="presParOf" srcId="{CFA9B146-4D66-4C06-AE25-0432E5DD42C9}" destId="{7ED29B57-BBBF-4228-A448-C75F4B1D22D0}" srcOrd="0" destOrd="0" presId="urn:microsoft.com/office/officeart/2009/3/layout/HorizontalOrganizationChart"/>
    <dgm:cxn modelId="{DD9F7B30-13BD-4D53-B980-2A934A49DCB4}" type="presParOf" srcId="{7ED29B57-BBBF-4228-A448-C75F4B1D22D0}" destId="{57D87089-32B8-4AD3-8ADD-0D3595EB6BFA}" srcOrd="0" destOrd="0" presId="urn:microsoft.com/office/officeart/2009/3/layout/HorizontalOrganizationChart"/>
    <dgm:cxn modelId="{11A16F20-2E9B-4FE1-BD1E-432B53E1A858}" type="presParOf" srcId="{7ED29B57-BBBF-4228-A448-C75F4B1D22D0}" destId="{4CFE24E7-F1CD-4E55-93E8-339F4AC30D27}" srcOrd="1" destOrd="0" presId="urn:microsoft.com/office/officeart/2009/3/layout/HorizontalOrganizationChart"/>
    <dgm:cxn modelId="{C1E512EC-1ED0-4906-B5C3-ACF7704D194A}" type="presParOf" srcId="{CFA9B146-4D66-4C06-AE25-0432E5DD42C9}" destId="{DD0714FD-D404-43DE-A85D-02101ABC0B76}" srcOrd="1" destOrd="0" presId="urn:microsoft.com/office/officeart/2009/3/layout/HorizontalOrganizationChart"/>
    <dgm:cxn modelId="{41F69970-4C52-4824-BC45-36CB9DBAB482}" type="presParOf" srcId="{DD0714FD-D404-43DE-A85D-02101ABC0B76}" destId="{A76BE799-6A2B-4907-B78F-FE15F3C11870}" srcOrd="0" destOrd="0" presId="urn:microsoft.com/office/officeart/2009/3/layout/HorizontalOrganizationChart"/>
    <dgm:cxn modelId="{8EEB017B-11AA-4237-B29C-62633890C7F6}" type="presParOf" srcId="{DD0714FD-D404-43DE-A85D-02101ABC0B76}" destId="{EA875036-CBC5-4231-A158-70EE40C4E82C}" srcOrd="1" destOrd="0" presId="urn:microsoft.com/office/officeart/2009/3/layout/HorizontalOrganizationChart"/>
    <dgm:cxn modelId="{2D3E8155-120F-42BE-BAA2-14077098469E}" type="presParOf" srcId="{EA875036-CBC5-4231-A158-70EE40C4E82C}" destId="{51870233-DFAF-4C41-B77C-30D3AFFFFF16}" srcOrd="0" destOrd="0" presId="urn:microsoft.com/office/officeart/2009/3/layout/HorizontalOrganizationChart"/>
    <dgm:cxn modelId="{675E4E32-E9A6-4626-A903-6C84A2D14093}" type="presParOf" srcId="{51870233-DFAF-4C41-B77C-30D3AFFFFF16}" destId="{2BBF5C73-48C9-4A32-B34A-D367E8670B5E}" srcOrd="0" destOrd="0" presId="urn:microsoft.com/office/officeart/2009/3/layout/HorizontalOrganizationChart"/>
    <dgm:cxn modelId="{06CC401E-BC8F-4A40-A754-46B262AB221F}" type="presParOf" srcId="{51870233-DFAF-4C41-B77C-30D3AFFFFF16}" destId="{69AD9A28-B7D5-4D1B-8E77-D3B3CA599154}" srcOrd="1" destOrd="0" presId="urn:microsoft.com/office/officeart/2009/3/layout/HorizontalOrganizationChart"/>
    <dgm:cxn modelId="{CE35A5C0-DA9B-40C6-978F-70C5A2C529C4}" type="presParOf" srcId="{EA875036-CBC5-4231-A158-70EE40C4E82C}" destId="{03FEE5D9-3E78-41F9-A2A9-1FA2E879839E}" srcOrd="1" destOrd="0" presId="urn:microsoft.com/office/officeart/2009/3/layout/HorizontalOrganizationChart"/>
    <dgm:cxn modelId="{10101D93-9B30-4DFA-A29A-40D93ADBBEA3}" type="presParOf" srcId="{EA875036-CBC5-4231-A158-70EE40C4E82C}" destId="{96E8AB3B-F7E6-4ACF-9CBE-5EF0F2A238F9}" srcOrd="2" destOrd="0" presId="urn:microsoft.com/office/officeart/2009/3/layout/HorizontalOrganizationChart"/>
    <dgm:cxn modelId="{E53C5CA2-6361-421E-AB54-65266F903D66}" type="presParOf" srcId="{DD0714FD-D404-43DE-A85D-02101ABC0B76}" destId="{288AF71A-52D1-44C3-9CEC-64CA20D3641C}" srcOrd="2" destOrd="0" presId="urn:microsoft.com/office/officeart/2009/3/layout/HorizontalOrganizationChart"/>
    <dgm:cxn modelId="{3DBE18F3-532C-4250-BDEA-0CB59880D410}" type="presParOf" srcId="{DD0714FD-D404-43DE-A85D-02101ABC0B76}" destId="{194A0D90-EEE5-46F7-9A11-E5524F96E7F6}" srcOrd="3" destOrd="0" presId="urn:microsoft.com/office/officeart/2009/3/layout/HorizontalOrganizationChart"/>
    <dgm:cxn modelId="{0486DEA5-D4D5-4319-AF06-BA5BDCA41537}" type="presParOf" srcId="{194A0D90-EEE5-46F7-9A11-E5524F96E7F6}" destId="{3DB94488-B8F0-40A3-9092-B953D5F2E216}" srcOrd="0" destOrd="0" presId="urn:microsoft.com/office/officeart/2009/3/layout/HorizontalOrganizationChart"/>
    <dgm:cxn modelId="{0C03BB9B-BDA6-47BB-B761-46CE116004BE}" type="presParOf" srcId="{3DB94488-B8F0-40A3-9092-B953D5F2E216}" destId="{41AA1B7E-DF3B-4AED-8AB5-9FBC02DD8394}" srcOrd="0" destOrd="0" presId="urn:microsoft.com/office/officeart/2009/3/layout/HorizontalOrganizationChart"/>
    <dgm:cxn modelId="{7E7118C3-C5B9-4F2D-9953-EB6320A7E368}" type="presParOf" srcId="{3DB94488-B8F0-40A3-9092-B953D5F2E216}" destId="{CECE9322-120F-4E8C-851A-9E561311EEA7}" srcOrd="1" destOrd="0" presId="urn:microsoft.com/office/officeart/2009/3/layout/HorizontalOrganizationChart"/>
    <dgm:cxn modelId="{81D23687-93FB-4605-80F0-98F338702CA8}" type="presParOf" srcId="{194A0D90-EEE5-46F7-9A11-E5524F96E7F6}" destId="{A3492F8F-655B-42D9-9634-21A63F4DCA04}" srcOrd="1" destOrd="0" presId="urn:microsoft.com/office/officeart/2009/3/layout/HorizontalOrganizationChart"/>
    <dgm:cxn modelId="{2668DDAF-7F7A-4796-B3DF-C9800480DEAA}" type="presParOf" srcId="{194A0D90-EEE5-46F7-9A11-E5524F96E7F6}" destId="{03E3FFF1-9BF7-431A-B0D6-96D975380818}" srcOrd="2" destOrd="0" presId="urn:microsoft.com/office/officeart/2009/3/layout/HorizontalOrganizationChart"/>
    <dgm:cxn modelId="{A1CAD4BC-0848-4676-BB04-932B1F5DCED9}" type="presParOf" srcId="{DD0714FD-D404-43DE-A85D-02101ABC0B76}" destId="{BB717607-C1AB-4E5F-A834-40142D740734}" srcOrd="4" destOrd="0" presId="urn:microsoft.com/office/officeart/2009/3/layout/HorizontalOrganizationChart"/>
    <dgm:cxn modelId="{2FC1DDB7-2DF1-41CC-8949-4446D46A89E1}" type="presParOf" srcId="{DD0714FD-D404-43DE-A85D-02101ABC0B76}" destId="{320A7F15-B63E-4B6E-A10D-972BA9269CB3}" srcOrd="5" destOrd="0" presId="urn:microsoft.com/office/officeart/2009/3/layout/HorizontalOrganizationChart"/>
    <dgm:cxn modelId="{46B72440-A8E8-4BF4-8C27-513F414E1B00}" type="presParOf" srcId="{320A7F15-B63E-4B6E-A10D-972BA9269CB3}" destId="{D6FDB445-6B21-46BA-AE1B-C07D0D3CEB3D}" srcOrd="0" destOrd="0" presId="urn:microsoft.com/office/officeart/2009/3/layout/HorizontalOrganizationChart"/>
    <dgm:cxn modelId="{FBD37347-019B-4FC2-89E6-B3A694C5A4B6}" type="presParOf" srcId="{D6FDB445-6B21-46BA-AE1B-C07D0D3CEB3D}" destId="{0DE94F57-C331-4319-B255-A4CC6D5D0629}" srcOrd="0" destOrd="0" presId="urn:microsoft.com/office/officeart/2009/3/layout/HorizontalOrganizationChart"/>
    <dgm:cxn modelId="{8C7DCF95-08F7-4690-BC06-9ED525C63987}" type="presParOf" srcId="{D6FDB445-6B21-46BA-AE1B-C07D0D3CEB3D}" destId="{28C41ECF-A991-4984-9A4F-55BD614315B1}" srcOrd="1" destOrd="0" presId="urn:microsoft.com/office/officeart/2009/3/layout/HorizontalOrganizationChart"/>
    <dgm:cxn modelId="{AC2D7A95-C729-4B7F-BAA5-BD0513AC6BAF}" type="presParOf" srcId="{320A7F15-B63E-4B6E-A10D-972BA9269CB3}" destId="{0BDDF531-BB2C-4124-9F42-95433442760C}" srcOrd="1" destOrd="0" presId="urn:microsoft.com/office/officeart/2009/3/layout/HorizontalOrganizationChart"/>
    <dgm:cxn modelId="{DA9451C4-BEE7-4CCB-B1E7-D1EF63EBCC1D}" type="presParOf" srcId="{320A7F15-B63E-4B6E-A10D-972BA9269CB3}" destId="{4D54EB17-F6B5-460F-9C34-037D256D82E7}" srcOrd="2" destOrd="0" presId="urn:microsoft.com/office/officeart/2009/3/layout/HorizontalOrganizationChart"/>
    <dgm:cxn modelId="{ACBBDA12-DD27-4C64-903D-002A7BD76C2C}" type="presParOf" srcId="{DD0714FD-D404-43DE-A85D-02101ABC0B76}" destId="{EA30E72B-15F1-497C-B323-8FEF5A40FC0C}" srcOrd="6" destOrd="0" presId="urn:microsoft.com/office/officeart/2009/3/layout/HorizontalOrganizationChart"/>
    <dgm:cxn modelId="{66D2D613-5335-4879-A926-B31BCEC241EA}" type="presParOf" srcId="{DD0714FD-D404-43DE-A85D-02101ABC0B76}" destId="{28B6B9CE-6CF2-4F3B-B21A-8B9F88B49677}" srcOrd="7" destOrd="0" presId="urn:microsoft.com/office/officeart/2009/3/layout/HorizontalOrganizationChart"/>
    <dgm:cxn modelId="{DFB50F9A-D6A5-44C0-9EEC-C72F42EB85B0}" type="presParOf" srcId="{28B6B9CE-6CF2-4F3B-B21A-8B9F88B49677}" destId="{87783A0D-C8D2-44C3-B36A-88005AB93902}" srcOrd="0" destOrd="0" presId="urn:microsoft.com/office/officeart/2009/3/layout/HorizontalOrganizationChart"/>
    <dgm:cxn modelId="{B748757B-415F-44E5-B1FA-BA2CEE04B661}" type="presParOf" srcId="{87783A0D-C8D2-44C3-B36A-88005AB93902}" destId="{74EB19F6-D9F3-4255-872B-E773E2CFBE7C}" srcOrd="0" destOrd="0" presId="urn:microsoft.com/office/officeart/2009/3/layout/HorizontalOrganizationChart"/>
    <dgm:cxn modelId="{0AA75495-991E-4702-8738-F8F5DD88599D}" type="presParOf" srcId="{87783A0D-C8D2-44C3-B36A-88005AB93902}" destId="{D35AA532-711A-4951-AAA2-74F9E3776510}" srcOrd="1" destOrd="0" presId="urn:microsoft.com/office/officeart/2009/3/layout/HorizontalOrganizationChart"/>
    <dgm:cxn modelId="{BAFF3BD3-610F-4370-B904-CE915489B120}" type="presParOf" srcId="{28B6B9CE-6CF2-4F3B-B21A-8B9F88B49677}" destId="{71A1C255-33F0-4764-8872-7C60D1A91933}" srcOrd="1" destOrd="0" presId="urn:microsoft.com/office/officeart/2009/3/layout/HorizontalOrganizationChart"/>
    <dgm:cxn modelId="{FE7804EE-D13B-4E23-A130-E0C3BC7F7B0B}" type="presParOf" srcId="{28B6B9CE-6CF2-4F3B-B21A-8B9F88B49677}" destId="{C5AD8185-0599-4DA6-8971-9BDD9E0FA0F4}" srcOrd="2" destOrd="0" presId="urn:microsoft.com/office/officeart/2009/3/layout/HorizontalOrganizationChart"/>
    <dgm:cxn modelId="{15964648-EC8F-4726-9493-EEB31BF13DCD}" type="presParOf" srcId="{CFA9B146-4D66-4C06-AE25-0432E5DD42C9}" destId="{883A67B3-417E-4088-ABA2-079825CF8C1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5D6CBD-A538-45A7-8B00-4E425721591F}"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fr-FR"/>
        </a:p>
      </dgm:t>
    </dgm:pt>
    <dgm:pt modelId="{B10919DC-2EAE-4AD2-860D-48D4419A7244}">
      <dgm:prSet phldrT="[Texte]" custT="1"/>
      <dgm:spPr/>
      <dgm:t>
        <a:bodyPr/>
        <a:lstStyle/>
        <a:p>
          <a:pPr marL="0" indent="0">
            <a:buFont typeface="Calibri" panose="020F0502020204030204" pitchFamily="34" charset="0"/>
            <a:buChar char="-"/>
          </a:pPr>
          <a:r>
            <a:rPr lang="fr-FR" sz="1600" dirty="0"/>
            <a:t>Déployer une offre de services qui réponde aux besoins des donneurs d’ordre</a:t>
          </a:r>
        </a:p>
      </dgm:t>
    </dgm:pt>
    <dgm:pt modelId="{4E02A8BD-63B8-4E2A-BD3A-5E25357E10F6}" type="parTrans" cxnId="{6CFAAE8E-6E94-4EB3-B90A-07EF0479FDC0}">
      <dgm:prSet/>
      <dgm:spPr/>
      <dgm:t>
        <a:bodyPr/>
        <a:lstStyle/>
        <a:p>
          <a:endParaRPr lang="fr-FR"/>
        </a:p>
      </dgm:t>
    </dgm:pt>
    <dgm:pt modelId="{65B34116-E7BB-4B61-AC79-7BF743EBCE73}" type="sibTrans" cxnId="{6CFAAE8E-6E94-4EB3-B90A-07EF0479FDC0}">
      <dgm:prSet/>
      <dgm:spPr/>
      <dgm:t>
        <a:bodyPr/>
        <a:lstStyle/>
        <a:p>
          <a:endParaRPr lang="fr-FR"/>
        </a:p>
      </dgm:t>
    </dgm:pt>
    <dgm:pt modelId="{A2FBAD74-6E1B-4E30-AAC0-72B5E4397D95}">
      <dgm:prSet custT="1"/>
      <dgm:spPr/>
      <dgm:t>
        <a:bodyPr/>
        <a:lstStyle/>
        <a:p>
          <a:pPr>
            <a:buFont typeface="Calibri" panose="020F0502020204030204" pitchFamily="34" charset="0"/>
            <a:buChar char="-"/>
          </a:pPr>
          <a:r>
            <a:rPr lang="fr-FR" sz="1600" dirty="0"/>
            <a:t>Déployer une offre de services qui favorise l’emploi durable et réponde aux besoins en RH des entreprises</a:t>
          </a:r>
        </a:p>
      </dgm:t>
    </dgm:pt>
    <dgm:pt modelId="{D593C2D2-444F-4278-9734-8F4135CBB428}" type="parTrans" cxnId="{0FDB442C-15E6-4811-8C0A-6D93378AAA50}">
      <dgm:prSet/>
      <dgm:spPr/>
      <dgm:t>
        <a:bodyPr/>
        <a:lstStyle/>
        <a:p>
          <a:endParaRPr lang="fr-FR"/>
        </a:p>
      </dgm:t>
    </dgm:pt>
    <dgm:pt modelId="{28C829EB-E14C-48E3-B14F-F2865818EA52}" type="sibTrans" cxnId="{0FDB442C-15E6-4811-8C0A-6D93378AAA50}">
      <dgm:prSet/>
      <dgm:spPr/>
      <dgm:t>
        <a:bodyPr/>
        <a:lstStyle/>
        <a:p>
          <a:endParaRPr lang="fr-FR"/>
        </a:p>
      </dgm:t>
    </dgm:pt>
    <dgm:pt modelId="{C93FD3F8-A9DD-422C-B247-91F5BFAE1716}">
      <dgm:prSet custT="1"/>
      <dgm:spPr/>
      <dgm:t>
        <a:bodyPr/>
        <a:lstStyle/>
        <a:p>
          <a:pPr>
            <a:buFont typeface="Calibri" panose="020F0502020204030204" pitchFamily="34" charset="0"/>
            <a:buChar char="-"/>
          </a:pPr>
          <a:r>
            <a:rPr lang="fr-FR" sz="1600" dirty="0"/>
            <a:t>Couvrir l’ensemble du Département de l’Essonne avec une offre de services PLIE</a:t>
          </a:r>
        </a:p>
      </dgm:t>
    </dgm:pt>
    <dgm:pt modelId="{B8338B78-6D50-437A-9C3A-39C2312A96AE}" type="parTrans" cxnId="{1EDA43B9-2A8C-4BC7-97C1-C3406F7C8C25}">
      <dgm:prSet/>
      <dgm:spPr/>
      <dgm:t>
        <a:bodyPr/>
        <a:lstStyle/>
        <a:p>
          <a:endParaRPr lang="fr-FR"/>
        </a:p>
      </dgm:t>
    </dgm:pt>
    <dgm:pt modelId="{9BDFECDF-48EF-45F9-9DD1-408682AB14B2}" type="sibTrans" cxnId="{1EDA43B9-2A8C-4BC7-97C1-C3406F7C8C25}">
      <dgm:prSet/>
      <dgm:spPr/>
      <dgm:t>
        <a:bodyPr/>
        <a:lstStyle/>
        <a:p>
          <a:endParaRPr lang="fr-FR"/>
        </a:p>
      </dgm:t>
    </dgm:pt>
    <dgm:pt modelId="{039207DC-BAAF-4C56-B710-BFE3F2E9278C}">
      <dgm:prSet custT="1"/>
      <dgm:spPr/>
      <dgm:t>
        <a:bodyPr/>
        <a:lstStyle/>
        <a:p>
          <a:pPr>
            <a:buFont typeface="Calibri" panose="020F0502020204030204" pitchFamily="34" charset="0"/>
            <a:buChar char="-"/>
          </a:pPr>
          <a:r>
            <a:rPr lang="fr-FR" sz="1600" dirty="0"/>
            <a:t>Favoriser le développement de l'emploi local</a:t>
          </a:r>
        </a:p>
      </dgm:t>
    </dgm:pt>
    <dgm:pt modelId="{5BF85F09-247B-41B2-8D29-E9FAE404F18A}" type="parTrans" cxnId="{6B943E25-81FF-4325-ACB3-1594202D6872}">
      <dgm:prSet/>
      <dgm:spPr/>
      <dgm:t>
        <a:bodyPr/>
        <a:lstStyle/>
        <a:p>
          <a:endParaRPr lang="fr-FR"/>
        </a:p>
      </dgm:t>
    </dgm:pt>
    <dgm:pt modelId="{1F179A69-2C41-4240-8E2C-77696CA51484}" type="sibTrans" cxnId="{6B943E25-81FF-4325-ACB3-1594202D6872}">
      <dgm:prSet/>
      <dgm:spPr/>
      <dgm:t>
        <a:bodyPr/>
        <a:lstStyle/>
        <a:p>
          <a:endParaRPr lang="fr-FR"/>
        </a:p>
      </dgm:t>
    </dgm:pt>
    <dgm:pt modelId="{F8C904B9-24BC-45BA-9BB3-F66497650555}">
      <dgm:prSet custT="1"/>
      <dgm:spPr/>
      <dgm:t>
        <a:bodyPr/>
        <a:lstStyle/>
        <a:p>
          <a:pPr>
            <a:buFont typeface="Calibri" panose="020F0502020204030204" pitchFamily="34" charset="0"/>
            <a:buChar char="-"/>
          </a:pPr>
          <a:r>
            <a:rPr lang="fr-FR" sz="1600" dirty="0"/>
            <a:t>Associer toutes les parties prenantes de l’achat responsable à la gouvernance de la plateforme</a:t>
          </a:r>
        </a:p>
      </dgm:t>
    </dgm:pt>
    <dgm:pt modelId="{62AF59B1-6572-462F-965D-71FEE4BE614D}" type="parTrans" cxnId="{BE04D777-B0F2-44BA-872F-73018C143481}">
      <dgm:prSet/>
      <dgm:spPr/>
      <dgm:t>
        <a:bodyPr/>
        <a:lstStyle/>
        <a:p>
          <a:endParaRPr lang="fr-FR"/>
        </a:p>
      </dgm:t>
    </dgm:pt>
    <dgm:pt modelId="{13EC730F-1AD5-4266-A9F1-6EE4911B0B50}" type="sibTrans" cxnId="{BE04D777-B0F2-44BA-872F-73018C143481}">
      <dgm:prSet/>
      <dgm:spPr/>
      <dgm:t>
        <a:bodyPr/>
        <a:lstStyle/>
        <a:p>
          <a:endParaRPr lang="fr-FR"/>
        </a:p>
      </dgm:t>
    </dgm:pt>
    <dgm:pt modelId="{3218EABB-CFB7-4EDA-9CB5-2DF459AFA1FA}" type="pres">
      <dgm:prSet presAssocID="{E85D6CBD-A538-45A7-8B00-4E425721591F}" presName="outerComposite" presStyleCnt="0">
        <dgm:presLayoutVars>
          <dgm:chMax val="5"/>
          <dgm:dir/>
          <dgm:resizeHandles val="exact"/>
        </dgm:presLayoutVars>
      </dgm:prSet>
      <dgm:spPr/>
      <dgm:t>
        <a:bodyPr/>
        <a:lstStyle/>
        <a:p>
          <a:endParaRPr lang="fr-FR"/>
        </a:p>
      </dgm:t>
    </dgm:pt>
    <dgm:pt modelId="{C606AF79-36CF-44CD-B0BF-9A9706B1FE4D}" type="pres">
      <dgm:prSet presAssocID="{E85D6CBD-A538-45A7-8B00-4E425721591F}" presName="dummyMaxCanvas" presStyleCnt="0">
        <dgm:presLayoutVars/>
      </dgm:prSet>
      <dgm:spPr/>
    </dgm:pt>
    <dgm:pt modelId="{A6721B84-4826-45DA-8EFB-425ECFE1C1B7}" type="pres">
      <dgm:prSet presAssocID="{E85D6CBD-A538-45A7-8B00-4E425721591F}" presName="FiveNodes_1" presStyleLbl="node1" presStyleIdx="0" presStyleCnt="5">
        <dgm:presLayoutVars>
          <dgm:bulletEnabled val="1"/>
        </dgm:presLayoutVars>
      </dgm:prSet>
      <dgm:spPr/>
      <dgm:t>
        <a:bodyPr/>
        <a:lstStyle/>
        <a:p>
          <a:endParaRPr lang="fr-FR"/>
        </a:p>
      </dgm:t>
    </dgm:pt>
    <dgm:pt modelId="{F49A52D8-3F35-42B2-BF2E-4571FD27D82C}" type="pres">
      <dgm:prSet presAssocID="{E85D6CBD-A538-45A7-8B00-4E425721591F}" presName="FiveNodes_2" presStyleLbl="node1" presStyleIdx="1" presStyleCnt="5">
        <dgm:presLayoutVars>
          <dgm:bulletEnabled val="1"/>
        </dgm:presLayoutVars>
      </dgm:prSet>
      <dgm:spPr/>
      <dgm:t>
        <a:bodyPr/>
        <a:lstStyle/>
        <a:p>
          <a:endParaRPr lang="fr-FR"/>
        </a:p>
      </dgm:t>
    </dgm:pt>
    <dgm:pt modelId="{EBDF3CDC-5CC7-4704-BB1E-685D96EAD11A}" type="pres">
      <dgm:prSet presAssocID="{E85D6CBD-A538-45A7-8B00-4E425721591F}" presName="FiveNodes_3" presStyleLbl="node1" presStyleIdx="2" presStyleCnt="5">
        <dgm:presLayoutVars>
          <dgm:bulletEnabled val="1"/>
        </dgm:presLayoutVars>
      </dgm:prSet>
      <dgm:spPr/>
      <dgm:t>
        <a:bodyPr/>
        <a:lstStyle/>
        <a:p>
          <a:endParaRPr lang="fr-FR"/>
        </a:p>
      </dgm:t>
    </dgm:pt>
    <dgm:pt modelId="{805A7481-12E9-444F-AEC2-D61C4CD71EEC}" type="pres">
      <dgm:prSet presAssocID="{E85D6CBD-A538-45A7-8B00-4E425721591F}" presName="FiveNodes_4" presStyleLbl="node1" presStyleIdx="3" presStyleCnt="5">
        <dgm:presLayoutVars>
          <dgm:bulletEnabled val="1"/>
        </dgm:presLayoutVars>
      </dgm:prSet>
      <dgm:spPr/>
      <dgm:t>
        <a:bodyPr/>
        <a:lstStyle/>
        <a:p>
          <a:endParaRPr lang="fr-FR"/>
        </a:p>
      </dgm:t>
    </dgm:pt>
    <dgm:pt modelId="{72E93077-D9E0-4E39-907F-6ED39BD52192}" type="pres">
      <dgm:prSet presAssocID="{E85D6CBD-A538-45A7-8B00-4E425721591F}" presName="FiveNodes_5" presStyleLbl="node1" presStyleIdx="4" presStyleCnt="5">
        <dgm:presLayoutVars>
          <dgm:bulletEnabled val="1"/>
        </dgm:presLayoutVars>
      </dgm:prSet>
      <dgm:spPr/>
      <dgm:t>
        <a:bodyPr/>
        <a:lstStyle/>
        <a:p>
          <a:endParaRPr lang="fr-FR"/>
        </a:p>
      </dgm:t>
    </dgm:pt>
    <dgm:pt modelId="{400C7C4F-9747-464D-9F29-60870162900A}" type="pres">
      <dgm:prSet presAssocID="{E85D6CBD-A538-45A7-8B00-4E425721591F}" presName="FiveConn_1-2" presStyleLbl="fgAccFollowNode1" presStyleIdx="0" presStyleCnt="4">
        <dgm:presLayoutVars>
          <dgm:bulletEnabled val="1"/>
        </dgm:presLayoutVars>
      </dgm:prSet>
      <dgm:spPr/>
      <dgm:t>
        <a:bodyPr/>
        <a:lstStyle/>
        <a:p>
          <a:endParaRPr lang="fr-FR"/>
        </a:p>
      </dgm:t>
    </dgm:pt>
    <dgm:pt modelId="{0F19512D-4CDC-4D1B-8F02-F7EC16D853DE}" type="pres">
      <dgm:prSet presAssocID="{E85D6CBD-A538-45A7-8B00-4E425721591F}" presName="FiveConn_2-3" presStyleLbl="fgAccFollowNode1" presStyleIdx="1" presStyleCnt="4">
        <dgm:presLayoutVars>
          <dgm:bulletEnabled val="1"/>
        </dgm:presLayoutVars>
      </dgm:prSet>
      <dgm:spPr/>
      <dgm:t>
        <a:bodyPr/>
        <a:lstStyle/>
        <a:p>
          <a:endParaRPr lang="fr-FR"/>
        </a:p>
      </dgm:t>
    </dgm:pt>
    <dgm:pt modelId="{9FA799A0-7903-4546-A715-3B54649DEB40}" type="pres">
      <dgm:prSet presAssocID="{E85D6CBD-A538-45A7-8B00-4E425721591F}" presName="FiveConn_3-4" presStyleLbl="fgAccFollowNode1" presStyleIdx="2" presStyleCnt="4">
        <dgm:presLayoutVars>
          <dgm:bulletEnabled val="1"/>
        </dgm:presLayoutVars>
      </dgm:prSet>
      <dgm:spPr/>
      <dgm:t>
        <a:bodyPr/>
        <a:lstStyle/>
        <a:p>
          <a:endParaRPr lang="fr-FR"/>
        </a:p>
      </dgm:t>
    </dgm:pt>
    <dgm:pt modelId="{3882E8B5-C256-4F56-BDFD-729705182D28}" type="pres">
      <dgm:prSet presAssocID="{E85D6CBD-A538-45A7-8B00-4E425721591F}" presName="FiveConn_4-5" presStyleLbl="fgAccFollowNode1" presStyleIdx="3" presStyleCnt="4">
        <dgm:presLayoutVars>
          <dgm:bulletEnabled val="1"/>
        </dgm:presLayoutVars>
      </dgm:prSet>
      <dgm:spPr/>
      <dgm:t>
        <a:bodyPr/>
        <a:lstStyle/>
        <a:p>
          <a:endParaRPr lang="fr-FR"/>
        </a:p>
      </dgm:t>
    </dgm:pt>
    <dgm:pt modelId="{5846F1FA-F04C-4479-B0ED-D4BD997C0090}" type="pres">
      <dgm:prSet presAssocID="{E85D6CBD-A538-45A7-8B00-4E425721591F}" presName="FiveNodes_1_text" presStyleLbl="node1" presStyleIdx="4" presStyleCnt="5">
        <dgm:presLayoutVars>
          <dgm:bulletEnabled val="1"/>
        </dgm:presLayoutVars>
      </dgm:prSet>
      <dgm:spPr/>
      <dgm:t>
        <a:bodyPr/>
        <a:lstStyle/>
        <a:p>
          <a:endParaRPr lang="fr-FR"/>
        </a:p>
      </dgm:t>
    </dgm:pt>
    <dgm:pt modelId="{BE8DE427-CD44-43A4-8FE2-EA3223A97D0E}" type="pres">
      <dgm:prSet presAssocID="{E85D6CBD-A538-45A7-8B00-4E425721591F}" presName="FiveNodes_2_text" presStyleLbl="node1" presStyleIdx="4" presStyleCnt="5">
        <dgm:presLayoutVars>
          <dgm:bulletEnabled val="1"/>
        </dgm:presLayoutVars>
      </dgm:prSet>
      <dgm:spPr/>
      <dgm:t>
        <a:bodyPr/>
        <a:lstStyle/>
        <a:p>
          <a:endParaRPr lang="fr-FR"/>
        </a:p>
      </dgm:t>
    </dgm:pt>
    <dgm:pt modelId="{5F80A60E-D0E9-4939-84F6-C6544F89BC53}" type="pres">
      <dgm:prSet presAssocID="{E85D6CBD-A538-45A7-8B00-4E425721591F}" presName="FiveNodes_3_text" presStyleLbl="node1" presStyleIdx="4" presStyleCnt="5">
        <dgm:presLayoutVars>
          <dgm:bulletEnabled val="1"/>
        </dgm:presLayoutVars>
      </dgm:prSet>
      <dgm:spPr/>
      <dgm:t>
        <a:bodyPr/>
        <a:lstStyle/>
        <a:p>
          <a:endParaRPr lang="fr-FR"/>
        </a:p>
      </dgm:t>
    </dgm:pt>
    <dgm:pt modelId="{604A6E31-C3C5-46F0-9522-E7467EC05353}" type="pres">
      <dgm:prSet presAssocID="{E85D6CBD-A538-45A7-8B00-4E425721591F}" presName="FiveNodes_4_text" presStyleLbl="node1" presStyleIdx="4" presStyleCnt="5">
        <dgm:presLayoutVars>
          <dgm:bulletEnabled val="1"/>
        </dgm:presLayoutVars>
      </dgm:prSet>
      <dgm:spPr/>
      <dgm:t>
        <a:bodyPr/>
        <a:lstStyle/>
        <a:p>
          <a:endParaRPr lang="fr-FR"/>
        </a:p>
      </dgm:t>
    </dgm:pt>
    <dgm:pt modelId="{2090AD8D-16EA-4B07-8C16-FA2AD4F81A4B}" type="pres">
      <dgm:prSet presAssocID="{E85D6CBD-A538-45A7-8B00-4E425721591F}" presName="FiveNodes_5_text" presStyleLbl="node1" presStyleIdx="4" presStyleCnt="5">
        <dgm:presLayoutVars>
          <dgm:bulletEnabled val="1"/>
        </dgm:presLayoutVars>
      </dgm:prSet>
      <dgm:spPr/>
      <dgm:t>
        <a:bodyPr/>
        <a:lstStyle/>
        <a:p>
          <a:endParaRPr lang="fr-FR"/>
        </a:p>
      </dgm:t>
    </dgm:pt>
  </dgm:ptLst>
  <dgm:cxnLst>
    <dgm:cxn modelId="{24B5F1B0-D0FC-4ED5-9339-4BC48B4D0429}" type="presOf" srcId="{F8C904B9-24BC-45BA-9BB3-F66497650555}" destId="{2090AD8D-16EA-4B07-8C16-FA2AD4F81A4B}" srcOrd="1" destOrd="0" presId="urn:microsoft.com/office/officeart/2005/8/layout/vProcess5"/>
    <dgm:cxn modelId="{A5E4EBC1-A8C6-4DA1-A174-6FCCD9A1CEC1}" type="presOf" srcId="{039207DC-BAAF-4C56-B710-BFE3F2E9278C}" destId="{805A7481-12E9-444F-AEC2-D61C4CD71EEC}" srcOrd="0" destOrd="0" presId="urn:microsoft.com/office/officeart/2005/8/layout/vProcess5"/>
    <dgm:cxn modelId="{28389C6E-7354-4A80-B569-0C867C7ECBFB}" type="presOf" srcId="{C93FD3F8-A9DD-422C-B247-91F5BFAE1716}" destId="{EBDF3CDC-5CC7-4704-BB1E-685D96EAD11A}" srcOrd="0" destOrd="0" presId="urn:microsoft.com/office/officeart/2005/8/layout/vProcess5"/>
    <dgm:cxn modelId="{D4093FF4-C4AC-41C3-823F-54850DFA6B94}" type="presOf" srcId="{1F179A69-2C41-4240-8E2C-77696CA51484}" destId="{3882E8B5-C256-4F56-BDFD-729705182D28}" srcOrd="0" destOrd="0" presId="urn:microsoft.com/office/officeart/2005/8/layout/vProcess5"/>
    <dgm:cxn modelId="{C687500F-6086-434C-B985-AA4A30528932}" type="presOf" srcId="{B10919DC-2EAE-4AD2-860D-48D4419A7244}" destId="{A6721B84-4826-45DA-8EFB-425ECFE1C1B7}" srcOrd="0" destOrd="0" presId="urn:microsoft.com/office/officeart/2005/8/layout/vProcess5"/>
    <dgm:cxn modelId="{49C0ADB2-FCBA-4C5A-8AF8-0FD692F70F73}" type="presOf" srcId="{E85D6CBD-A538-45A7-8B00-4E425721591F}" destId="{3218EABB-CFB7-4EDA-9CB5-2DF459AFA1FA}" srcOrd="0" destOrd="0" presId="urn:microsoft.com/office/officeart/2005/8/layout/vProcess5"/>
    <dgm:cxn modelId="{6CFAAE8E-6E94-4EB3-B90A-07EF0479FDC0}" srcId="{E85D6CBD-A538-45A7-8B00-4E425721591F}" destId="{B10919DC-2EAE-4AD2-860D-48D4419A7244}" srcOrd="0" destOrd="0" parTransId="{4E02A8BD-63B8-4E2A-BD3A-5E25357E10F6}" sibTransId="{65B34116-E7BB-4B61-AC79-7BF743EBCE73}"/>
    <dgm:cxn modelId="{0FDB442C-15E6-4811-8C0A-6D93378AAA50}" srcId="{E85D6CBD-A538-45A7-8B00-4E425721591F}" destId="{A2FBAD74-6E1B-4E30-AAC0-72B5E4397D95}" srcOrd="1" destOrd="0" parTransId="{D593C2D2-444F-4278-9734-8F4135CBB428}" sibTransId="{28C829EB-E14C-48E3-B14F-F2865818EA52}"/>
    <dgm:cxn modelId="{BFFC94E9-D880-4D00-AC38-0CA240DA7A83}" type="presOf" srcId="{28C829EB-E14C-48E3-B14F-F2865818EA52}" destId="{0F19512D-4CDC-4D1B-8F02-F7EC16D853DE}" srcOrd="0" destOrd="0" presId="urn:microsoft.com/office/officeart/2005/8/layout/vProcess5"/>
    <dgm:cxn modelId="{97E86DDB-D4DE-47BC-8827-973ADC68B9EB}" type="presOf" srcId="{B10919DC-2EAE-4AD2-860D-48D4419A7244}" destId="{5846F1FA-F04C-4479-B0ED-D4BD997C0090}" srcOrd="1" destOrd="0" presId="urn:microsoft.com/office/officeart/2005/8/layout/vProcess5"/>
    <dgm:cxn modelId="{FAB72FE0-8998-4B9E-8A4A-37118B408A8B}" type="presOf" srcId="{F8C904B9-24BC-45BA-9BB3-F66497650555}" destId="{72E93077-D9E0-4E39-907F-6ED39BD52192}" srcOrd="0" destOrd="0" presId="urn:microsoft.com/office/officeart/2005/8/layout/vProcess5"/>
    <dgm:cxn modelId="{734B5884-DECA-4C6A-8F87-132DB765DB99}" type="presOf" srcId="{65B34116-E7BB-4B61-AC79-7BF743EBCE73}" destId="{400C7C4F-9747-464D-9F29-60870162900A}" srcOrd="0" destOrd="0" presId="urn:microsoft.com/office/officeart/2005/8/layout/vProcess5"/>
    <dgm:cxn modelId="{0EE8A1DA-EFB3-49D9-A302-626CD214D40B}" type="presOf" srcId="{A2FBAD74-6E1B-4E30-AAC0-72B5E4397D95}" destId="{F49A52D8-3F35-42B2-BF2E-4571FD27D82C}" srcOrd="0" destOrd="0" presId="urn:microsoft.com/office/officeart/2005/8/layout/vProcess5"/>
    <dgm:cxn modelId="{6318E568-649F-4688-A73C-AA5638E42D06}" type="presOf" srcId="{9BDFECDF-48EF-45F9-9DD1-408682AB14B2}" destId="{9FA799A0-7903-4546-A715-3B54649DEB40}" srcOrd="0" destOrd="0" presId="urn:microsoft.com/office/officeart/2005/8/layout/vProcess5"/>
    <dgm:cxn modelId="{221EEBD9-1DC3-4B6E-ADC2-92A9D3D9ED84}" type="presOf" srcId="{C93FD3F8-A9DD-422C-B247-91F5BFAE1716}" destId="{5F80A60E-D0E9-4939-84F6-C6544F89BC53}" srcOrd="1" destOrd="0" presId="urn:microsoft.com/office/officeart/2005/8/layout/vProcess5"/>
    <dgm:cxn modelId="{FA84C6B4-7651-4A0C-B54C-6819164209FA}" type="presOf" srcId="{A2FBAD74-6E1B-4E30-AAC0-72B5E4397D95}" destId="{BE8DE427-CD44-43A4-8FE2-EA3223A97D0E}" srcOrd="1" destOrd="0" presId="urn:microsoft.com/office/officeart/2005/8/layout/vProcess5"/>
    <dgm:cxn modelId="{BE04D777-B0F2-44BA-872F-73018C143481}" srcId="{E85D6CBD-A538-45A7-8B00-4E425721591F}" destId="{F8C904B9-24BC-45BA-9BB3-F66497650555}" srcOrd="4" destOrd="0" parTransId="{62AF59B1-6572-462F-965D-71FEE4BE614D}" sibTransId="{13EC730F-1AD5-4266-A9F1-6EE4911B0B50}"/>
    <dgm:cxn modelId="{C5AF96DE-776B-44CA-B718-79AE0D2E4CA8}" type="presOf" srcId="{039207DC-BAAF-4C56-B710-BFE3F2E9278C}" destId="{604A6E31-C3C5-46F0-9522-E7467EC05353}" srcOrd="1" destOrd="0" presId="urn:microsoft.com/office/officeart/2005/8/layout/vProcess5"/>
    <dgm:cxn modelId="{6B943E25-81FF-4325-ACB3-1594202D6872}" srcId="{E85D6CBD-A538-45A7-8B00-4E425721591F}" destId="{039207DC-BAAF-4C56-B710-BFE3F2E9278C}" srcOrd="3" destOrd="0" parTransId="{5BF85F09-247B-41B2-8D29-E9FAE404F18A}" sibTransId="{1F179A69-2C41-4240-8E2C-77696CA51484}"/>
    <dgm:cxn modelId="{1EDA43B9-2A8C-4BC7-97C1-C3406F7C8C25}" srcId="{E85D6CBD-A538-45A7-8B00-4E425721591F}" destId="{C93FD3F8-A9DD-422C-B247-91F5BFAE1716}" srcOrd="2" destOrd="0" parTransId="{B8338B78-6D50-437A-9C3A-39C2312A96AE}" sibTransId="{9BDFECDF-48EF-45F9-9DD1-408682AB14B2}"/>
    <dgm:cxn modelId="{96932F52-EAE6-443D-98F2-B433F00C6DDC}" type="presParOf" srcId="{3218EABB-CFB7-4EDA-9CB5-2DF459AFA1FA}" destId="{C606AF79-36CF-44CD-B0BF-9A9706B1FE4D}" srcOrd="0" destOrd="0" presId="urn:microsoft.com/office/officeart/2005/8/layout/vProcess5"/>
    <dgm:cxn modelId="{EDB7910B-0EB4-4E7E-B473-786A6AF9551B}" type="presParOf" srcId="{3218EABB-CFB7-4EDA-9CB5-2DF459AFA1FA}" destId="{A6721B84-4826-45DA-8EFB-425ECFE1C1B7}" srcOrd="1" destOrd="0" presId="urn:microsoft.com/office/officeart/2005/8/layout/vProcess5"/>
    <dgm:cxn modelId="{6F51B1C8-2EF8-43C9-872F-3A5319788C78}" type="presParOf" srcId="{3218EABB-CFB7-4EDA-9CB5-2DF459AFA1FA}" destId="{F49A52D8-3F35-42B2-BF2E-4571FD27D82C}" srcOrd="2" destOrd="0" presId="urn:microsoft.com/office/officeart/2005/8/layout/vProcess5"/>
    <dgm:cxn modelId="{082AFB69-3F2D-48CC-821D-E2524BED0F7E}" type="presParOf" srcId="{3218EABB-CFB7-4EDA-9CB5-2DF459AFA1FA}" destId="{EBDF3CDC-5CC7-4704-BB1E-685D96EAD11A}" srcOrd="3" destOrd="0" presId="urn:microsoft.com/office/officeart/2005/8/layout/vProcess5"/>
    <dgm:cxn modelId="{E46735F8-4EDD-4C7C-A2FD-D9F795FA9E79}" type="presParOf" srcId="{3218EABB-CFB7-4EDA-9CB5-2DF459AFA1FA}" destId="{805A7481-12E9-444F-AEC2-D61C4CD71EEC}" srcOrd="4" destOrd="0" presId="urn:microsoft.com/office/officeart/2005/8/layout/vProcess5"/>
    <dgm:cxn modelId="{264E5D77-9E36-4444-A2F3-89B0D08AA6C6}" type="presParOf" srcId="{3218EABB-CFB7-4EDA-9CB5-2DF459AFA1FA}" destId="{72E93077-D9E0-4E39-907F-6ED39BD52192}" srcOrd="5" destOrd="0" presId="urn:microsoft.com/office/officeart/2005/8/layout/vProcess5"/>
    <dgm:cxn modelId="{2FB2E7CC-510F-41AE-A4C7-7C9DCAD09E97}" type="presParOf" srcId="{3218EABB-CFB7-4EDA-9CB5-2DF459AFA1FA}" destId="{400C7C4F-9747-464D-9F29-60870162900A}" srcOrd="6" destOrd="0" presId="urn:microsoft.com/office/officeart/2005/8/layout/vProcess5"/>
    <dgm:cxn modelId="{BC57ED49-E884-421A-8AFB-45EED324B050}" type="presParOf" srcId="{3218EABB-CFB7-4EDA-9CB5-2DF459AFA1FA}" destId="{0F19512D-4CDC-4D1B-8F02-F7EC16D853DE}" srcOrd="7" destOrd="0" presId="urn:microsoft.com/office/officeart/2005/8/layout/vProcess5"/>
    <dgm:cxn modelId="{6840C072-B254-46FE-8E1B-264B083B190A}" type="presParOf" srcId="{3218EABB-CFB7-4EDA-9CB5-2DF459AFA1FA}" destId="{9FA799A0-7903-4546-A715-3B54649DEB40}" srcOrd="8" destOrd="0" presId="urn:microsoft.com/office/officeart/2005/8/layout/vProcess5"/>
    <dgm:cxn modelId="{2513F87A-54A6-47AB-8FE9-F98FF9607A35}" type="presParOf" srcId="{3218EABB-CFB7-4EDA-9CB5-2DF459AFA1FA}" destId="{3882E8B5-C256-4F56-BDFD-729705182D28}" srcOrd="9" destOrd="0" presId="urn:microsoft.com/office/officeart/2005/8/layout/vProcess5"/>
    <dgm:cxn modelId="{EC7EF3A4-52B3-40D6-AEB6-A49F57DC7BFE}" type="presParOf" srcId="{3218EABB-CFB7-4EDA-9CB5-2DF459AFA1FA}" destId="{5846F1FA-F04C-4479-B0ED-D4BD997C0090}" srcOrd="10" destOrd="0" presId="urn:microsoft.com/office/officeart/2005/8/layout/vProcess5"/>
    <dgm:cxn modelId="{0AE38B82-9496-47EA-A3E4-F4969998019C}" type="presParOf" srcId="{3218EABB-CFB7-4EDA-9CB5-2DF459AFA1FA}" destId="{BE8DE427-CD44-43A4-8FE2-EA3223A97D0E}" srcOrd="11" destOrd="0" presId="urn:microsoft.com/office/officeart/2005/8/layout/vProcess5"/>
    <dgm:cxn modelId="{9A3FE0DC-61D3-436E-B8A9-4DD1AB09ED07}" type="presParOf" srcId="{3218EABB-CFB7-4EDA-9CB5-2DF459AFA1FA}" destId="{5F80A60E-D0E9-4939-84F6-C6544F89BC53}" srcOrd="12" destOrd="0" presId="urn:microsoft.com/office/officeart/2005/8/layout/vProcess5"/>
    <dgm:cxn modelId="{9C931CC7-5A40-47DF-9FDE-20C29E0DF1FF}" type="presParOf" srcId="{3218EABB-CFB7-4EDA-9CB5-2DF459AFA1FA}" destId="{604A6E31-C3C5-46F0-9522-E7467EC05353}" srcOrd="13" destOrd="0" presId="urn:microsoft.com/office/officeart/2005/8/layout/vProcess5"/>
    <dgm:cxn modelId="{E4103749-FA8E-4D6C-B0EF-5F3635CF4539}" type="presParOf" srcId="{3218EABB-CFB7-4EDA-9CB5-2DF459AFA1FA}" destId="{2090AD8D-16EA-4B07-8C16-FA2AD4F81A4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2"/>
            <a:ext cx="2946400" cy="4953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l" defTabSz="909867">
              <a:defRPr sz="1200">
                <a:solidFill>
                  <a:schemeClr val="tx1"/>
                </a:solidFill>
                <a:latin typeface="Arial" charset="0"/>
                <a:ea typeface="+mn-ea"/>
              </a:defRPr>
            </a:lvl1pPr>
          </a:lstStyle>
          <a:p>
            <a:pPr>
              <a:defRPr/>
            </a:pPr>
            <a:endParaRPr lang="fr-FR" dirty="0"/>
          </a:p>
        </p:txBody>
      </p:sp>
      <p:sp>
        <p:nvSpPr>
          <p:cNvPr id="81923" name="Rectangle 3"/>
          <p:cNvSpPr>
            <a:spLocks noGrp="1" noChangeArrowheads="1"/>
          </p:cNvSpPr>
          <p:nvPr>
            <p:ph type="dt" sz="quarter" idx="1"/>
          </p:nvPr>
        </p:nvSpPr>
        <p:spPr bwMode="auto">
          <a:xfrm>
            <a:off x="3849691" y="2"/>
            <a:ext cx="2946400" cy="495300"/>
          </a:xfrm>
          <a:prstGeom prst="rect">
            <a:avLst/>
          </a:prstGeom>
          <a:noFill/>
          <a:ln w="9525">
            <a:noFill/>
            <a:miter lim="800000"/>
            <a:headEnd/>
            <a:tailEnd/>
          </a:ln>
          <a:effectLst/>
        </p:spPr>
        <p:txBody>
          <a:bodyPr vert="horz" wrap="square" lIns="91023" tIns="45512" rIns="91023" bIns="45512" numCol="1" anchor="t" anchorCtr="0" compatLnSpc="1">
            <a:prstTxWarp prst="textNoShape">
              <a:avLst/>
            </a:prstTxWarp>
          </a:bodyPr>
          <a:lstStyle>
            <a:lvl1pPr algn="r" defTabSz="909867">
              <a:defRPr sz="1200">
                <a:solidFill>
                  <a:schemeClr val="tx1"/>
                </a:solidFill>
                <a:latin typeface="Arial" charset="0"/>
                <a:ea typeface="+mn-ea"/>
              </a:defRPr>
            </a:lvl1pPr>
          </a:lstStyle>
          <a:p>
            <a:pPr>
              <a:defRPr/>
            </a:pPr>
            <a:endParaRPr lang="fr-FR" dirty="0"/>
          </a:p>
        </p:txBody>
      </p:sp>
      <p:sp>
        <p:nvSpPr>
          <p:cNvPr id="81924" name="Rectangle 4"/>
          <p:cNvSpPr>
            <a:spLocks noGrp="1" noChangeArrowheads="1"/>
          </p:cNvSpPr>
          <p:nvPr>
            <p:ph type="ftr" sz="quarter" idx="2"/>
          </p:nvPr>
        </p:nvSpPr>
        <p:spPr bwMode="auto">
          <a:xfrm>
            <a:off x="1" y="9429752"/>
            <a:ext cx="2946400" cy="4953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l" defTabSz="909867">
              <a:defRPr sz="1200">
                <a:solidFill>
                  <a:schemeClr val="tx1"/>
                </a:solidFill>
                <a:latin typeface="Arial" charset="0"/>
                <a:ea typeface="+mn-ea"/>
              </a:defRPr>
            </a:lvl1pPr>
          </a:lstStyle>
          <a:p>
            <a:pPr>
              <a:defRPr/>
            </a:pPr>
            <a:r>
              <a:rPr lang="fr-FR" dirty="0"/>
              <a:t>Le nom du client / la mission</a:t>
            </a:r>
          </a:p>
        </p:txBody>
      </p:sp>
      <p:sp>
        <p:nvSpPr>
          <p:cNvPr id="81925" name="Rectangle 5"/>
          <p:cNvSpPr>
            <a:spLocks noGrp="1" noChangeArrowheads="1"/>
          </p:cNvSpPr>
          <p:nvPr>
            <p:ph type="sldNum" sz="quarter" idx="3"/>
          </p:nvPr>
        </p:nvSpPr>
        <p:spPr bwMode="auto">
          <a:xfrm>
            <a:off x="3849691" y="9429752"/>
            <a:ext cx="2946400" cy="495300"/>
          </a:xfrm>
          <a:prstGeom prst="rect">
            <a:avLst/>
          </a:prstGeom>
          <a:noFill/>
          <a:ln w="9525">
            <a:noFill/>
            <a:miter lim="800000"/>
            <a:headEnd/>
            <a:tailEnd/>
          </a:ln>
          <a:effectLst/>
        </p:spPr>
        <p:txBody>
          <a:bodyPr vert="horz" wrap="square" lIns="91023" tIns="45512" rIns="91023" bIns="45512" numCol="1" anchor="b" anchorCtr="0" compatLnSpc="1">
            <a:prstTxWarp prst="textNoShape">
              <a:avLst/>
            </a:prstTxWarp>
          </a:bodyPr>
          <a:lstStyle>
            <a:lvl1pPr algn="r" defTabSz="909867">
              <a:defRPr sz="1200">
                <a:solidFill>
                  <a:schemeClr val="tx1"/>
                </a:solidFill>
                <a:latin typeface="Arial" pitchFamily="34" charset="0"/>
              </a:defRPr>
            </a:lvl1pPr>
          </a:lstStyle>
          <a:p>
            <a:pPr>
              <a:defRPr/>
            </a:pPr>
            <a:fld id="{C7521CA5-B566-40B5-9D34-FBC67620665A}" type="slidenum">
              <a:rPr lang="fr-FR"/>
              <a:pPr>
                <a:defRPr/>
              </a:pPr>
              <a:t>‹N°›</a:t>
            </a:fld>
            <a:endParaRPr lang="fr-FR" dirty="0"/>
          </a:p>
        </p:txBody>
      </p:sp>
    </p:spTree>
    <p:extLst>
      <p:ext uri="{BB962C8B-B14F-4D97-AF65-F5344CB8AC3E}">
        <p14:creationId xmlns:p14="http://schemas.microsoft.com/office/powerpoint/2010/main" val="4186020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2"/>
            <a:ext cx="2946400" cy="495300"/>
          </a:xfrm>
          <a:prstGeom prst="rect">
            <a:avLst/>
          </a:prstGeom>
          <a:noFill/>
          <a:ln w="9525">
            <a:noFill/>
            <a:miter lim="800000"/>
            <a:headEnd/>
            <a:tailEnd/>
          </a:ln>
          <a:effectLst/>
        </p:spPr>
        <p:txBody>
          <a:bodyPr vert="horz" wrap="square" lIns="91726" tIns="45862" rIns="91726" bIns="45862" numCol="1" anchor="t" anchorCtr="0" compatLnSpc="1">
            <a:prstTxWarp prst="textNoShape">
              <a:avLst/>
            </a:prstTxWarp>
          </a:bodyPr>
          <a:lstStyle>
            <a:lvl1pPr algn="l" defTabSz="916219">
              <a:defRPr sz="1200">
                <a:solidFill>
                  <a:schemeClr val="tx1"/>
                </a:solidFill>
                <a:latin typeface="Arial" charset="0"/>
                <a:ea typeface="+mn-ea"/>
              </a:defRPr>
            </a:lvl1pPr>
          </a:lstStyle>
          <a:p>
            <a:pPr>
              <a:defRPr/>
            </a:pPr>
            <a:endParaRPr lang="fr-FR" dirty="0"/>
          </a:p>
        </p:txBody>
      </p:sp>
      <p:sp>
        <p:nvSpPr>
          <p:cNvPr id="44035" name="Rectangle 3"/>
          <p:cNvSpPr>
            <a:spLocks noGrp="1" noChangeArrowheads="1"/>
          </p:cNvSpPr>
          <p:nvPr>
            <p:ph type="dt" idx="1"/>
          </p:nvPr>
        </p:nvSpPr>
        <p:spPr bwMode="auto">
          <a:xfrm>
            <a:off x="3849691" y="2"/>
            <a:ext cx="2946400" cy="495300"/>
          </a:xfrm>
          <a:prstGeom prst="rect">
            <a:avLst/>
          </a:prstGeom>
          <a:noFill/>
          <a:ln w="9525">
            <a:noFill/>
            <a:miter lim="800000"/>
            <a:headEnd/>
            <a:tailEnd/>
          </a:ln>
          <a:effectLst/>
        </p:spPr>
        <p:txBody>
          <a:bodyPr vert="horz" wrap="square" lIns="91726" tIns="45862" rIns="91726" bIns="45862" numCol="1" anchor="t" anchorCtr="0" compatLnSpc="1">
            <a:prstTxWarp prst="textNoShape">
              <a:avLst/>
            </a:prstTxWarp>
          </a:bodyPr>
          <a:lstStyle>
            <a:lvl1pPr algn="r" defTabSz="916219">
              <a:defRPr sz="1200">
                <a:solidFill>
                  <a:schemeClr val="tx1"/>
                </a:solidFill>
                <a:latin typeface="Arial" charset="0"/>
                <a:ea typeface="+mn-ea"/>
              </a:defRPr>
            </a:lvl1pPr>
          </a:lstStyle>
          <a:p>
            <a:pPr>
              <a:defRPr/>
            </a:pPr>
            <a:endParaRPr lang="fr-FR" dirty="0"/>
          </a:p>
        </p:txBody>
      </p:sp>
      <p:sp>
        <p:nvSpPr>
          <p:cNvPr id="73732" name="Rectangle 4"/>
          <p:cNvSpPr>
            <a:spLocks noGrp="1" noRot="1" noChangeAspect="1" noChangeArrowheads="1" noTextEdit="1"/>
          </p:cNvSpPr>
          <p:nvPr>
            <p:ph type="sldImg" idx="2"/>
          </p:nvPr>
        </p:nvSpPr>
        <p:spPr bwMode="auto">
          <a:xfrm>
            <a:off x="709613" y="742950"/>
            <a:ext cx="538162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9452" y="4714876"/>
            <a:ext cx="5438774" cy="4468812"/>
          </a:xfrm>
          <a:prstGeom prst="rect">
            <a:avLst/>
          </a:prstGeom>
          <a:noFill/>
          <a:ln w="9525">
            <a:noFill/>
            <a:miter lim="800000"/>
            <a:headEnd/>
            <a:tailEnd/>
          </a:ln>
          <a:effectLst/>
        </p:spPr>
        <p:txBody>
          <a:bodyPr vert="horz" wrap="square" lIns="91726" tIns="45862" rIns="91726" bIns="45862"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4038" name="Rectangle 6"/>
          <p:cNvSpPr>
            <a:spLocks noGrp="1" noChangeArrowheads="1"/>
          </p:cNvSpPr>
          <p:nvPr>
            <p:ph type="ftr" sz="quarter" idx="4"/>
          </p:nvPr>
        </p:nvSpPr>
        <p:spPr bwMode="auto">
          <a:xfrm>
            <a:off x="1" y="9429752"/>
            <a:ext cx="2946400" cy="495300"/>
          </a:xfrm>
          <a:prstGeom prst="rect">
            <a:avLst/>
          </a:prstGeom>
          <a:noFill/>
          <a:ln w="9525">
            <a:noFill/>
            <a:miter lim="800000"/>
            <a:headEnd/>
            <a:tailEnd/>
          </a:ln>
          <a:effectLst/>
        </p:spPr>
        <p:txBody>
          <a:bodyPr vert="horz" wrap="square" lIns="91726" tIns="45862" rIns="91726" bIns="45862" numCol="1" anchor="b" anchorCtr="0" compatLnSpc="1">
            <a:prstTxWarp prst="textNoShape">
              <a:avLst/>
            </a:prstTxWarp>
          </a:bodyPr>
          <a:lstStyle>
            <a:lvl1pPr algn="l" defTabSz="916219">
              <a:defRPr sz="1200">
                <a:solidFill>
                  <a:schemeClr val="tx1"/>
                </a:solidFill>
                <a:latin typeface="Arial" charset="0"/>
                <a:ea typeface="+mn-ea"/>
              </a:defRPr>
            </a:lvl1pPr>
          </a:lstStyle>
          <a:p>
            <a:pPr>
              <a:defRPr/>
            </a:pPr>
            <a:r>
              <a:rPr lang="fr-FR" dirty="0"/>
              <a:t>Le nom du client / la mission</a:t>
            </a:r>
          </a:p>
        </p:txBody>
      </p:sp>
      <p:sp>
        <p:nvSpPr>
          <p:cNvPr id="44039" name="Rectangle 7"/>
          <p:cNvSpPr>
            <a:spLocks noGrp="1" noChangeArrowheads="1"/>
          </p:cNvSpPr>
          <p:nvPr>
            <p:ph type="sldNum" sz="quarter" idx="5"/>
          </p:nvPr>
        </p:nvSpPr>
        <p:spPr bwMode="auto">
          <a:xfrm>
            <a:off x="3849691" y="9429752"/>
            <a:ext cx="2946400" cy="495300"/>
          </a:xfrm>
          <a:prstGeom prst="rect">
            <a:avLst/>
          </a:prstGeom>
          <a:noFill/>
          <a:ln w="9525">
            <a:noFill/>
            <a:miter lim="800000"/>
            <a:headEnd/>
            <a:tailEnd/>
          </a:ln>
          <a:effectLst/>
        </p:spPr>
        <p:txBody>
          <a:bodyPr vert="horz" wrap="square" lIns="91726" tIns="45862" rIns="91726" bIns="45862" numCol="1" anchor="b" anchorCtr="0" compatLnSpc="1">
            <a:prstTxWarp prst="textNoShape">
              <a:avLst/>
            </a:prstTxWarp>
          </a:bodyPr>
          <a:lstStyle>
            <a:lvl1pPr algn="r" defTabSz="916219">
              <a:defRPr sz="1200">
                <a:solidFill>
                  <a:schemeClr val="tx1"/>
                </a:solidFill>
                <a:latin typeface="Arial" pitchFamily="34" charset="0"/>
              </a:defRPr>
            </a:lvl1pPr>
          </a:lstStyle>
          <a:p>
            <a:pPr>
              <a:defRPr/>
            </a:pPr>
            <a:fld id="{0AA84526-807E-4764-8985-1735E3699B4B}" type="slidenum">
              <a:rPr lang="fr-FR"/>
              <a:pPr>
                <a:defRPr/>
              </a:pPr>
              <a:t>‹N°›</a:t>
            </a:fld>
            <a:endParaRPr lang="fr-FR" dirty="0"/>
          </a:p>
        </p:txBody>
      </p:sp>
    </p:spTree>
    <p:extLst>
      <p:ext uri="{BB962C8B-B14F-4D97-AF65-F5344CB8AC3E}">
        <p14:creationId xmlns:p14="http://schemas.microsoft.com/office/powerpoint/2010/main" val="3365816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19" eaLnBrk="0" hangingPunct="0">
              <a:defRPr sz="2000">
                <a:solidFill>
                  <a:srgbClr val="FF6600"/>
                </a:solidFill>
                <a:latin typeface="Arial" charset="0"/>
                <a:ea typeface="ＭＳ Ｐゴシック" pitchFamily="34" charset="-128"/>
              </a:defRPr>
            </a:lvl1pPr>
            <a:lvl2pPr marL="743136" indent="-285821" defTabSz="916219" eaLnBrk="0" hangingPunct="0">
              <a:defRPr sz="2000">
                <a:solidFill>
                  <a:srgbClr val="FF6600"/>
                </a:solidFill>
                <a:latin typeface="Arial" charset="0"/>
                <a:ea typeface="ＭＳ Ｐゴシック" pitchFamily="34" charset="-128"/>
              </a:defRPr>
            </a:lvl2pPr>
            <a:lvl3pPr marL="1143288" indent="-228657" defTabSz="916219" eaLnBrk="0" hangingPunct="0">
              <a:defRPr sz="2000">
                <a:solidFill>
                  <a:srgbClr val="FF6600"/>
                </a:solidFill>
                <a:latin typeface="Arial" charset="0"/>
                <a:ea typeface="ＭＳ Ｐゴシック" pitchFamily="34" charset="-128"/>
              </a:defRPr>
            </a:lvl3pPr>
            <a:lvl4pPr marL="1600604" indent="-228657" defTabSz="916219" eaLnBrk="0" hangingPunct="0">
              <a:defRPr sz="2000">
                <a:solidFill>
                  <a:srgbClr val="FF6600"/>
                </a:solidFill>
                <a:latin typeface="Arial" charset="0"/>
                <a:ea typeface="ＭＳ Ｐゴシック" pitchFamily="34" charset="-128"/>
              </a:defRPr>
            </a:lvl4pPr>
            <a:lvl5pPr marL="2057917" indent="-228657" defTabSz="916219" eaLnBrk="0" hangingPunct="0">
              <a:defRPr sz="2000">
                <a:solidFill>
                  <a:srgbClr val="FF6600"/>
                </a:solidFill>
                <a:latin typeface="Arial" charset="0"/>
                <a:ea typeface="ＭＳ Ｐゴシック" pitchFamily="34" charset="-128"/>
              </a:defRPr>
            </a:lvl5pPr>
            <a:lvl6pPr marL="2515233"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6pPr>
            <a:lvl7pPr marL="2972550"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7pPr>
            <a:lvl8pPr marL="3429864"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8pPr>
            <a:lvl9pPr marL="3887179"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9pPr>
          </a:lstStyle>
          <a:p>
            <a:pPr eaLnBrk="1" hangingPunct="1"/>
            <a:fld id="{AC15E1E1-894F-4C2E-9BF6-8C958ACC5E58}" type="slidenum">
              <a:rPr lang="fr-FR" sz="1200">
                <a:solidFill>
                  <a:schemeClr val="tx1"/>
                </a:solidFill>
              </a:rPr>
              <a:pPr eaLnBrk="1" hangingPunct="1"/>
              <a:t>1</a:t>
            </a:fld>
            <a:endParaRPr lang="fr-FR" sz="1200" dirty="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ea typeface="ＭＳ Ｐゴシック" pitchFamily="34" charset="-128"/>
            </a:endParaRPr>
          </a:p>
        </p:txBody>
      </p:sp>
    </p:spTree>
    <p:extLst>
      <p:ext uri="{BB962C8B-B14F-4D97-AF65-F5344CB8AC3E}">
        <p14:creationId xmlns:p14="http://schemas.microsoft.com/office/powerpoint/2010/main" val="391767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60505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161276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a:extLst>
              <a:ext uri="{FF2B5EF4-FFF2-40B4-BE49-F238E27FC236}">
                <a16:creationId xmlns:a16="http://schemas.microsoft.com/office/drawing/2014/main" xmlns="" id="{6C0D4106-B639-414D-A1BF-5B72E5F673DE}"/>
              </a:ext>
            </a:extLst>
          </p:cNvPr>
          <p:cNvSpPr>
            <a:spLocks noGrp="1" noRot="1" noChangeAspect="1" noTextEdit="1"/>
          </p:cNvSpPr>
          <p:nvPr>
            <p:ph type="sldImg"/>
          </p:nvPr>
        </p:nvSpPr>
        <p:spPr>
          <a:ln/>
        </p:spPr>
      </p:sp>
      <p:sp>
        <p:nvSpPr>
          <p:cNvPr id="58371" name="Espace réservé des commentaires 2">
            <a:extLst>
              <a:ext uri="{FF2B5EF4-FFF2-40B4-BE49-F238E27FC236}">
                <a16:creationId xmlns:a16="http://schemas.microsoft.com/office/drawing/2014/main" xmlns="" id="{6D08BF28-ABE2-4F4F-9CF1-56E99C0989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i="1">
                <a:solidFill>
                  <a:srgbClr val="000000"/>
                </a:solidFill>
                <a:latin typeface="Arial" panose="020B0604020202020204" pitchFamily="34" charset="0"/>
                <a:ea typeface="ＭＳ Ｐゴシック" panose="020B0600070205080204" pitchFamily="34" charset="-128"/>
              </a:rPr>
              <a:t>Critères de satisfaction pour différentes étapes du parcours – intensité en fonction du niveau de satisfaction</a:t>
            </a:r>
          </a:p>
          <a:p>
            <a:r>
              <a:rPr lang="fr-FR" altLang="fr-FR">
                <a:latin typeface="Arial" panose="020B0604020202020204" pitchFamily="34" charset="0"/>
                <a:ea typeface="ＭＳ Ｐゴシック" panose="020B0600070205080204" pitchFamily="34" charset="-128"/>
              </a:rPr>
              <a:t>Insister sur la satisfaction bonne et très bonne.</a:t>
            </a:r>
          </a:p>
          <a:p>
            <a:r>
              <a:rPr lang="fr-FR" altLang="fr-FR">
                <a:latin typeface="Arial" panose="020B0604020202020204" pitchFamily="34" charset="0"/>
                <a:ea typeface="ＭＳ Ｐゴシック" panose="020B0600070205080204" pitchFamily="34" charset="-128"/>
              </a:rPr>
              <a:t>Ce qui va autour de la prestation va bien,</a:t>
            </a:r>
          </a:p>
          <a:p>
            <a:r>
              <a:rPr lang="fr-FR" altLang="fr-FR">
                <a:latin typeface="Arial" panose="020B0604020202020204" pitchFamily="34" charset="0"/>
                <a:ea typeface="ＭＳ Ｐゴシック" panose="020B0600070205080204" pitchFamily="34" charset="-128"/>
              </a:rPr>
              <a:t>Mais la dimension technique est insuffisante (méthode et outils)</a:t>
            </a:r>
          </a:p>
        </p:txBody>
      </p:sp>
      <p:sp>
        <p:nvSpPr>
          <p:cNvPr id="58372" name="Espace réservé du numéro de diapositive 3">
            <a:extLst>
              <a:ext uri="{FF2B5EF4-FFF2-40B4-BE49-F238E27FC236}">
                <a16:creationId xmlns:a16="http://schemas.microsoft.com/office/drawing/2014/main" xmlns="" id="{51D6969A-3D3F-42C3-A340-1242D364D4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000">
                <a:solidFill>
                  <a:srgbClr val="FF6600"/>
                </a:solidFill>
                <a:latin typeface="Arial" panose="020B0604020202020204" pitchFamily="34" charset="0"/>
                <a:ea typeface="ＭＳ Ｐゴシック" panose="020B0600070205080204" pitchFamily="34" charset="-128"/>
              </a:defRPr>
            </a:lvl1pPr>
            <a:lvl2pPr marL="742950" indent="-285750" defTabSz="915988">
              <a:defRPr sz="2000">
                <a:solidFill>
                  <a:srgbClr val="FF6600"/>
                </a:solidFill>
                <a:latin typeface="Arial" panose="020B0604020202020204" pitchFamily="34" charset="0"/>
                <a:ea typeface="ＭＳ Ｐゴシック" panose="020B0600070205080204" pitchFamily="34" charset="-128"/>
              </a:defRPr>
            </a:lvl2pPr>
            <a:lvl3pPr marL="1143000" indent="-228600" defTabSz="915988">
              <a:defRPr sz="2000">
                <a:solidFill>
                  <a:srgbClr val="FF6600"/>
                </a:solidFill>
                <a:latin typeface="Arial" panose="020B0604020202020204" pitchFamily="34" charset="0"/>
                <a:ea typeface="ＭＳ Ｐゴシック" panose="020B0600070205080204" pitchFamily="34" charset="-128"/>
              </a:defRPr>
            </a:lvl3pPr>
            <a:lvl4pPr marL="1600200" indent="-228600" defTabSz="915988">
              <a:defRPr sz="2000">
                <a:solidFill>
                  <a:srgbClr val="FF6600"/>
                </a:solidFill>
                <a:latin typeface="Arial" panose="020B0604020202020204" pitchFamily="34" charset="0"/>
                <a:ea typeface="ＭＳ Ｐゴシック" panose="020B0600070205080204" pitchFamily="34" charset="-128"/>
              </a:defRPr>
            </a:lvl4pPr>
            <a:lvl5pPr marL="2057400" indent="-228600" defTabSz="915988">
              <a:defRPr sz="2000">
                <a:solidFill>
                  <a:srgbClr val="FF6600"/>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fld id="{8643A1F4-3044-4429-8900-78C70C7538BD}" type="slidenum">
              <a:rPr lang="fr-FR" altLang="fr-FR" sz="1200">
                <a:solidFill>
                  <a:schemeClr val="tx1"/>
                </a:solidFill>
              </a:rPr>
              <a:pPr/>
              <a:t>26</a:t>
            </a:fld>
            <a:endParaRPr lang="fr-FR" altLang="fr-FR" sz="1200">
              <a:solidFill>
                <a:schemeClr val="tx1"/>
              </a:solidFill>
            </a:endParaRPr>
          </a:p>
        </p:txBody>
      </p:sp>
    </p:spTree>
    <p:extLst>
      <p:ext uri="{BB962C8B-B14F-4D97-AF65-F5344CB8AC3E}">
        <p14:creationId xmlns:p14="http://schemas.microsoft.com/office/powerpoint/2010/main" val="236692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373190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931936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7665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12108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29454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3012953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96506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6438BCB8-D128-4723-BE37-41EA4218A24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xmlns="" id="{70042088-95E0-4455-9522-30AC91FE8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435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395461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81866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19" eaLnBrk="0" hangingPunct="0">
              <a:defRPr sz="2000">
                <a:solidFill>
                  <a:srgbClr val="FF6600"/>
                </a:solidFill>
                <a:latin typeface="Arial" charset="0"/>
                <a:ea typeface="ＭＳ Ｐゴシック" pitchFamily="34" charset="-128"/>
              </a:defRPr>
            </a:lvl1pPr>
            <a:lvl2pPr marL="743136" indent="-285821" defTabSz="916219" eaLnBrk="0" hangingPunct="0">
              <a:defRPr sz="2000">
                <a:solidFill>
                  <a:srgbClr val="FF6600"/>
                </a:solidFill>
                <a:latin typeface="Arial" charset="0"/>
                <a:ea typeface="ＭＳ Ｐゴシック" pitchFamily="34" charset="-128"/>
              </a:defRPr>
            </a:lvl2pPr>
            <a:lvl3pPr marL="1143288" indent="-228657" defTabSz="916219" eaLnBrk="0" hangingPunct="0">
              <a:defRPr sz="2000">
                <a:solidFill>
                  <a:srgbClr val="FF6600"/>
                </a:solidFill>
                <a:latin typeface="Arial" charset="0"/>
                <a:ea typeface="ＭＳ Ｐゴシック" pitchFamily="34" charset="-128"/>
              </a:defRPr>
            </a:lvl3pPr>
            <a:lvl4pPr marL="1600604" indent="-228657" defTabSz="916219" eaLnBrk="0" hangingPunct="0">
              <a:defRPr sz="2000">
                <a:solidFill>
                  <a:srgbClr val="FF6600"/>
                </a:solidFill>
                <a:latin typeface="Arial" charset="0"/>
                <a:ea typeface="ＭＳ Ｐゴシック" pitchFamily="34" charset="-128"/>
              </a:defRPr>
            </a:lvl4pPr>
            <a:lvl5pPr marL="2057917" indent="-228657" defTabSz="916219" eaLnBrk="0" hangingPunct="0">
              <a:defRPr sz="2000">
                <a:solidFill>
                  <a:srgbClr val="FF6600"/>
                </a:solidFill>
                <a:latin typeface="Arial" charset="0"/>
                <a:ea typeface="ＭＳ Ｐゴシック" pitchFamily="34" charset="-128"/>
              </a:defRPr>
            </a:lvl5pPr>
            <a:lvl6pPr marL="2515233"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6pPr>
            <a:lvl7pPr marL="2972550"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7pPr>
            <a:lvl8pPr marL="3429864"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8pPr>
            <a:lvl9pPr marL="3887179" indent="-228657" defTabSz="916219" eaLnBrk="0" fontAlgn="base" hangingPunct="0">
              <a:spcBef>
                <a:spcPct val="0"/>
              </a:spcBef>
              <a:spcAft>
                <a:spcPct val="0"/>
              </a:spcAft>
              <a:defRPr sz="2000">
                <a:solidFill>
                  <a:srgbClr val="FF6600"/>
                </a:solidFill>
                <a:latin typeface="Arial" charset="0"/>
                <a:ea typeface="ＭＳ Ｐゴシック" pitchFamily="34" charset="-128"/>
              </a:defRPr>
            </a:lvl9pPr>
          </a:lstStyle>
          <a:p>
            <a:pPr eaLnBrk="1" hangingPunct="1"/>
            <a:fld id="{AC15E1E1-894F-4C2E-9BF6-8C958ACC5E58}" type="slidenum">
              <a:rPr lang="fr-FR" sz="1200">
                <a:solidFill>
                  <a:schemeClr val="tx1"/>
                </a:solidFill>
              </a:rPr>
              <a:pPr eaLnBrk="1" hangingPunct="1"/>
              <a:t>43</a:t>
            </a:fld>
            <a:endParaRPr lang="fr-FR" sz="1200" dirty="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a:ea typeface="ＭＳ Ｐゴシック" pitchFamily="34" charset="-128"/>
            </a:endParaRPr>
          </a:p>
        </p:txBody>
      </p:sp>
    </p:spTree>
    <p:extLst>
      <p:ext uri="{BB962C8B-B14F-4D97-AF65-F5344CB8AC3E}">
        <p14:creationId xmlns:p14="http://schemas.microsoft.com/office/powerpoint/2010/main" val="39574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399303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xmlns="" id="{093D5070-3477-4736-8702-F58F503E82B7}"/>
              </a:ext>
            </a:extLst>
          </p:cNvPr>
          <p:cNvSpPr>
            <a:spLocks noGrp="1" noRot="1" noChangeAspect="1" noTextEdit="1"/>
          </p:cNvSpPr>
          <p:nvPr>
            <p:ph type="sldImg"/>
          </p:nvPr>
        </p:nvSpPr>
        <p:spPr>
          <a:ln/>
        </p:spPr>
      </p:sp>
      <p:sp>
        <p:nvSpPr>
          <p:cNvPr id="52227" name="Espace réservé des commentaires 2">
            <a:extLst>
              <a:ext uri="{FF2B5EF4-FFF2-40B4-BE49-F238E27FC236}">
                <a16:creationId xmlns:a16="http://schemas.microsoft.com/office/drawing/2014/main" xmlns="" id="{68851A83-AC54-4561-A807-3F098D263D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ea typeface="ＭＳ Ｐゴシック" panose="020B0600070205080204" pitchFamily="34" charset="-128"/>
              </a:rPr>
              <a:t>7761 créations accompagnées</a:t>
            </a:r>
          </a:p>
          <a:p>
            <a:r>
              <a:rPr lang="fr-FR" altLang="fr-FR">
                <a:latin typeface="Arial" panose="020B0604020202020204" pitchFamily="34" charset="0"/>
                <a:ea typeface="ＭＳ Ｐゴシック" panose="020B0600070205080204" pitchFamily="34" charset="-128"/>
              </a:rPr>
              <a:t>Donc 75 % toujours dans une dynamique au minimum (60+15) + 14% l’ont mis en sommeil sans l’abandonner=89 % et 11 % d’abandon</a:t>
            </a:r>
          </a:p>
          <a:p>
            <a:r>
              <a:rPr lang="fr-FR" altLang="fr-FR">
                <a:latin typeface="Arial" panose="020B0604020202020204" pitchFamily="34" charset="0"/>
                <a:ea typeface="ＭＳ Ｐゴシック" panose="020B0600070205080204" pitchFamily="34" charset="-128"/>
              </a:rPr>
              <a:t>60 % de satisfaits a minima car % ne se prononcent pas</a:t>
            </a:r>
          </a:p>
        </p:txBody>
      </p:sp>
      <p:sp>
        <p:nvSpPr>
          <p:cNvPr id="52228" name="Espace réservé du numéro de diapositive 3">
            <a:extLst>
              <a:ext uri="{FF2B5EF4-FFF2-40B4-BE49-F238E27FC236}">
                <a16:creationId xmlns:a16="http://schemas.microsoft.com/office/drawing/2014/main" xmlns="" id="{A8D9A36D-88F1-4DE1-B54F-3D7A48BBB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000">
                <a:solidFill>
                  <a:srgbClr val="FF6600"/>
                </a:solidFill>
                <a:latin typeface="Arial" panose="020B0604020202020204" pitchFamily="34" charset="0"/>
                <a:ea typeface="ＭＳ Ｐゴシック" panose="020B0600070205080204" pitchFamily="34" charset="-128"/>
              </a:defRPr>
            </a:lvl1pPr>
            <a:lvl2pPr marL="742950" indent="-285750" defTabSz="915988">
              <a:defRPr sz="2000">
                <a:solidFill>
                  <a:srgbClr val="FF6600"/>
                </a:solidFill>
                <a:latin typeface="Arial" panose="020B0604020202020204" pitchFamily="34" charset="0"/>
                <a:ea typeface="ＭＳ Ｐゴシック" panose="020B0600070205080204" pitchFamily="34" charset="-128"/>
              </a:defRPr>
            </a:lvl2pPr>
            <a:lvl3pPr marL="1143000" indent="-228600" defTabSz="915988">
              <a:defRPr sz="2000">
                <a:solidFill>
                  <a:srgbClr val="FF6600"/>
                </a:solidFill>
                <a:latin typeface="Arial" panose="020B0604020202020204" pitchFamily="34" charset="0"/>
                <a:ea typeface="ＭＳ Ｐゴシック" panose="020B0600070205080204" pitchFamily="34" charset="-128"/>
              </a:defRPr>
            </a:lvl3pPr>
            <a:lvl4pPr marL="1600200" indent="-228600" defTabSz="915988">
              <a:defRPr sz="2000">
                <a:solidFill>
                  <a:srgbClr val="FF6600"/>
                </a:solidFill>
                <a:latin typeface="Arial" panose="020B0604020202020204" pitchFamily="34" charset="0"/>
                <a:ea typeface="ＭＳ Ｐゴシック" panose="020B0600070205080204" pitchFamily="34" charset="-128"/>
              </a:defRPr>
            </a:lvl4pPr>
            <a:lvl5pPr marL="2057400" indent="-228600" defTabSz="915988">
              <a:defRPr sz="2000">
                <a:solidFill>
                  <a:srgbClr val="FF6600"/>
                </a:solidFill>
                <a:latin typeface="Arial" panose="020B0604020202020204" pitchFamily="34" charset="0"/>
                <a:ea typeface="ＭＳ Ｐゴシック" panose="020B0600070205080204" pitchFamily="34" charset="-128"/>
              </a:defRPr>
            </a:lvl5pPr>
            <a:lvl6pPr marL="25146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15988"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fld id="{387C0C48-C7E1-49BE-BA14-36CA25D13795}" type="slidenum">
              <a:rPr lang="fr-FR" altLang="fr-FR" sz="1200">
                <a:solidFill>
                  <a:schemeClr val="tx1"/>
                </a:solidFill>
              </a:rPr>
              <a:pPr/>
              <a:t>13</a:t>
            </a:fld>
            <a:endParaRPr lang="fr-FR" altLang="fr-FR" sz="1200">
              <a:solidFill>
                <a:schemeClr val="tx1"/>
              </a:solidFill>
            </a:endParaRPr>
          </a:p>
        </p:txBody>
      </p:sp>
    </p:spTree>
    <p:extLst>
      <p:ext uri="{BB962C8B-B14F-4D97-AF65-F5344CB8AC3E}">
        <p14:creationId xmlns:p14="http://schemas.microsoft.com/office/powerpoint/2010/main" val="303205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190808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37927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92943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293131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ea typeface="ＭＳ Ｐゴシック" pitchFamily="34" charset="-128"/>
            </a:endParaRPr>
          </a:p>
        </p:txBody>
      </p:sp>
    </p:spTree>
    <p:extLst>
      <p:ext uri="{BB962C8B-B14F-4D97-AF65-F5344CB8AC3E}">
        <p14:creationId xmlns:p14="http://schemas.microsoft.com/office/powerpoint/2010/main" val="112213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page entete">
    <p:spTree>
      <p:nvGrpSpPr>
        <p:cNvPr id="1" name=""/>
        <p:cNvGrpSpPr/>
        <p:nvPr/>
      </p:nvGrpSpPr>
      <p:grpSpPr>
        <a:xfrm>
          <a:off x="0" y="0"/>
          <a:ext cx="0" cy="0"/>
          <a:chOff x="0" y="0"/>
          <a:chExt cx="0" cy="0"/>
        </a:xfrm>
      </p:grpSpPr>
      <p:sp>
        <p:nvSpPr>
          <p:cNvPr id="7" name="Rectangle 59"/>
          <p:cNvSpPr>
            <a:spLocks noChangeArrowheads="1"/>
          </p:cNvSpPr>
          <p:nvPr userDrawn="1"/>
        </p:nvSpPr>
        <p:spPr bwMode="auto">
          <a:xfrm>
            <a:off x="8239125" y="6429375"/>
            <a:ext cx="928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r>
              <a:rPr lang="fr-FR" sz="900" dirty="0">
                <a:solidFill>
                  <a:schemeClr val="bg1"/>
                </a:solidFill>
              </a:rPr>
              <a:t>VERSION</a:t>
            </a:r>
          </a:p>
        </p:txBody>
      </p:sp>
      <p:sp>
        <p:nvSpPr>
          <p:cNvPr id="9" name="Text Box 45"/>
          <p:cNvSpPr txBox="1">
            <a:spLocks noChangeArrowheads="1"/>
          </p:cNvSpPr>
          <p:nvPr userDrawn="1"/>
        </p:nvSpPr>
        <p:spPr bwMode="auto">
          <a:xfrm>
            <a:off x="1747838" y="2786063"/>
            <a:ext cx="6245225" cy="1470025"/>
          </a:xfrm>
          <a:prstGeom prst="rect">
            <a:avLst/>
          </a:prstGeom>
          <a:noFill/>
          <a:ln w="12700">
            <a:solidFill>
              <a:srgbClr val="7D7D7D"/>
            </a:solidFill>
            <a:miter lim="800000"/>
            <a:headEnd/>
            <a:tailEnd/>
          </a:ln>
          <a:extLst/>
        </p:spPr>
        <p:txBody>
          <a:bodyPr/>
          <a:lstStyle>
            <a:lvl1pPr eaLnBrk="0" hangingPunct="0">
              <a:defRPr sz="2000">
                <a:solidFill>
                  <a:srgbClr val="FF6600"/>
                </a:solidFill>
                <a:latin typeface="Arial" charset="0"/>
              </a:defRPr>
            </a:lvl1pPr>
            <a:lvl2pPr marL="742950" indent="-285750" eaLnBrk="0" hangingPunct="0">
              <a:defRPr sz="2000">
                <a:solidFill>
                  <a:srgbClr val="FF6600"/>
                </a:solidFill>
                <a:latin typeface="Arial" charset="0"/>
              </a:defRPr>
            </a:lvl2pPr>
            <a:lvl3pPr marL="1143000" indent="-228600" eaLnBrk="0" hangingPunct="0">
              <a:defRPr sz="2000">
                <a:solidFill>
                  <a:srgbClr val="FF6600"/>
                </a:solidFill>
                <a:latin typeface="Arial" charset="0"/>
              </a:defRPr>
            </a:lvl3pPr>
            <a:lvl4pPr marL="1600200" indent="-228600" eaLnBrk="0" hangingPunct="0">
              <a:defRPr sz="2000">
                <a:solidFill>
                  <a:srgbClr val="FF6600"/>
                </a:solidFill>
                <a:latin typeface="Arial" charset="0"/>
              </a:defRPr>
            </a:lvl4pPr>
            <a:lvl5pPr marL="2057400" indent="-228600" eaLnBrk="0" hangingPunct="0">
              <a:defRPr sz="2000">
                <a:solidFill>
                  <a:srgbClr val="FF6600"/>
                </a:solidFill>
                <a:latin typeface="Arial" charset="0"/>
              </a:defRPr>
            </a:lvl5pPr>
            <a:lvl6pPr marL="2514600" indent="-228600" eaLnBrk="0" fontAlgn="base" hangingPunct="0">
              <a:spcBef>
                <a:spcPct val="0"/>
              </a:spcBef>
              <a:spcAft>
                <a:spcPct val="0"/>
              </a:spcAft>
              <a:defRPr sz="2000">
                <a:solidFill>
                  <a:srgbClr val="FF6600"/>
                </a:solidFill>
                <a:latin typeface="Arial" charset="0"/>
              </a:defRPr>
            </a:lvl6pPr>
            <a:lvl7pPr marL="2971800" indent="-228600" eaLnBrk="0" fontAlgn="base" hangingPunct="0">
              <a:spcBef>
                <a:spcPct val="0"/>
              </a:spcBef>
              <a:spcAft>
                <a:spcPct val="0"/>
              </a:spcAft>
              <a:defRPr sz="2000">
                <a:solidFill>
                  <a:srgbClr val="FF6600"/>
                </a:solidFill>
                <a:latin typeface="Arial" charset="0"/>
              </a:defRPr>
            </a:lvl7pPr>
            <a:lvl8pPr marL="3429000" indent="-228600" eaLnBrk="0" fontAlgn="base" hangingPunct="0">
              <a:spcBef>
                <a:spcPct val="0"/>
              </a:spcBef>
              <a:spcAft>
                <a:spcPct val="0"/>
              </a:spcAft>
              <a:defRPr sz="2000">
                <a:solidFill>
                  <a:srgbClr val="FF6600"/>
                </a:solidFill>
                <a:latin typeface="Arial" charset="0"/>
              </a:defRPr>
            </a:lvl8pPr>
            <a:lvl9pPr marL="3886200" indent="-228600" eaLnBrk="0" fontAlgn="base" hangingPunct="0">
              <a:spcBef>
                <a:spcPct val="0"/>
              </a:spcBef>
              <a:spcAft>
                <a:spcPct val="0"/>
              </a:spcAft>
              <a:defRPr sz="2000">
                <a:solidFill>
                  <a:srgbClr val="FF6600"/>
                </a:solidFill>
                <a:latin typeface="Arial" charset="0"/>
              </a:defRPr>
            </a:lvl9pPr>
          </a:lstStyle>
          <a:p>
            <a:pPr algn="ctr" eaLnBrk="1" hangingPunct="1">
              <a:spcAft>
                <a:spcPts val="1000"/>
              </a:spcAft>
              <a:defRPr/>
            </a:pPr>
            <a:endParaRPr lang="fr-FR" dirty="0">
              <a:solidFill>
                <a:srgbClr val="000066"/>
              </a:solidFill>
              <a:ea typeface="+mn-ea"/>
            </a:endParaRPr>
          </a:p>
          <a:p>
            <a:pPr eaLnBrk="1" hangingPunct="1">
              <a:spcAft>
                <a:spcPts val="1000"/>
              </a:spcAft>
              <a:defRPr/>
            </a:pPr>
            <a:endParaRPr lang="fr-FR" sz="1100" dirty="0">
              <a:latin typeface="Times New Roman" pitchFamily="18" charset="0"/>
              <a:ea typeface="+mn-ea"/>
            </a:endParaRPr>
          </a:p>
          <a:p>
            <a:pPr eaLnBrk="1" hangingPunct="1">
              <a:spcAft>
                <a:spcPts val="1000"/>
              </a:spcAft>
              <a:defRPr/>
            </a:pPr>
            <a:endParaRPr lang="fr-FR" sz="1100" dirty="0">
              <a:solidFill>
                <a:srgbClr val="000066"/>
              </a:solidFill>
              <a:latin typeface="Times New Roman" pitchFamily="18" charset="0"/>
              <a:ea typeface="+mn-ea"/>
            </a:endParaRPr>
          </a:p>
          <a:p>
            <a:pPr algn="r" eaLnBrk="1" hangingPunct="1">
              <a:defRPr/>
            </a:pPr>
            <a:endParaRPr lang="fr-FR" dirty="0">
              <a:ea typeface="+mn-ea"/>
            </a:endParaRPr>
          </a:p>
        </p:txBody>
      </p:sp>
      <p:sp>
        <p:nvSpPr>
          <p:cNvPr id="12"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E187D93A-2EBD-46C3-831F-1A748DFE0C58}" type="slidenum">
              <a:rPr lang="fr-FR" sz="1200" smtClean="0">
                <a:solidFill>
                  <a:schemeClr val="bg1"/>
                </a:solidFill>
              </a:rPr>
              <a:pPr algn="ctr" eaLnBrk="1" hangingPunct="1">
                <a:defRPr/>
              </a:pPr>
              <a:t>‹N°›</a:t>
            </a:fld>
            <a:endParaRPr lang="fr-FR" sz="1400" dirty="0">
              <a:solidFill>
                <a:schemeClr val="bg1"/>
              </a:solidFill>
            </a:endParaRPr>
          </a:p>
        </p:txBody>
      </p:sp>
      <p:sp>
        <p:nvSpPr>
          <p:cNvPr id="8" name="Titre 12"/>
          <p:cNvSpPr>
            <a:spLocks noGrp="1"/>
          </p:cNvSpPr>
          <p:nvPr>
            <p:ph type="title"/>
          </p:nvPr>
        </p:nvSpPr>
        <p:spPr>
          <a:xfrm>
            <a:off x="1809726" y="3157534"/>
            <a:ext cx="6143668" cy="1076324"/>
          </a:xfrm>
          <a:prstGeom prst="rect">
            <a:avLst/>
          </a:prstGeom>
        </p:spPr>
        <p:txBody>
          <a:bodyPr/>
          <a:lstStyle>
            <a:lvl1pPr algn="ctr">
              <a:defRPr cap="small" baseline="0">
                <a:solidFill>
                  <a:schemeClr val="tx1"/>
                </a:solidFill>
              </a:defRPr>
            </a:lvl1pPr>
          </a:lstStyle>
          <a:p>
            <a:r>
              <a:rPr lang="fr-FR"/>
              <a:t>Modifiez le style du titre</a:t>
            </a:r>
            <a:endParaRPr lang="fr-FR" dirty="0"/>
          </a:p>
        </p:txBody>
      </p:sp>
      <p:sp>
        <p:nvSpPr>
          <p:cNvPr id="10" name="Espace réservé du texte 28"/>
          <p:cNvSpPr>
            <a:spLocks noGrp="1"/>
          </p:cNvSpPr>
          <p:nvPr>
            <p:ph type="body" sz="quarter" idx="10"/>
          </p:nvPr>
        </p:nvSpPr>
        <p:spPr>
          <a:xfrm>
            <a:off x="1738288" y="2371716"/>
            <a:ext cx="6257632" cy="357176"/>
          </a:xfrm>
          <a:prstGeom prst="rect">
            <a:avLst/>
          </a:prstGeom>
        </p:spPr>
        <p:txBody>
          <a:bodyPr/>
          <a:lstStyle>
            <a:lvl1pPr algn="ctr">
              <a:buNone/>
              <a:defRPr sz="1300" cap="small" baseline="0">
                <a:solidFill>
                  <a:srgbClr val="333333"/>
                </a:solidFill>
                <a:latin typeface="Arial Narrow" pitchFamily="34" charset="0"/>
              </a:defRPr>
            </a:lvl1pPr>
          </a:lstStyle>
          <a:p>
            <a:pPr lvl="0"/>
            <a:r>
              <a:rPr lang="fr-FR"/>
              <a:t>Modifiez les styles du texte du masque</a:t>
            </a:r>
          </a:p>
        </p:txBody>
      </p:sp>
    </p:spTree>
    <p:extLst>
      <p:ext uri="{BB962C8B-B14F-4D97-AF65-F5344CB8AC3E}">
        <p14:creationId xmlns:p14="http://schemas.microsoft.com/office/powerpoint/2010/main" val="327814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modeles_references">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4252913" y="1270000"/>
            <a:ext cx="5029200" cy="4933950"/>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7" name="Rectangle 8"/>
          <p:cNvSpPr>
            <a:spLocks noChangeArrowheads="1"/>
          </p:cNvSpPr>
          <p:nvPr userDrawn="1"/>
        </p:nvSpPr>
        <p:spPr bwMode="auto">
          <a:xfrm>
            <a:off x="485775" y="3857625"/>
            <a:ext cx="3538538" cy="2338388"/>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8" name="Rectangle 9"/>
          <p:cNvSpPr>
            <a:spLocks noChangeArrowheads="1"/>
          </p:cNvSpPr>
          <p:nvPr userDrawn="1"/>
        </p:nvSpPr>
        <p:spPr bwMode="auto">
          <a:xfrm>
            <a:off x="485775" y="1262063"/>
            <a:ext cx="3538538" cy="2338387"/>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14" name="Rectangle 12"/>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17" name="Text Box 8"/>
          <p:cNvSpPr txBox="1">
            <a:spLocks noChangeArrowheads="1"/>
          </p:cNvSpPr>
          <p:nvPr userDrawn="1"/>
        </p:nvSpPr>
        <p:spPr bwMode="auto">
          <a:xfrm>
            <a:off x="612775" y="1184275"/>
            <a:ext cx="1704975" cy="173038"/>
          </a:xfrm>
          <a:prstGeom prst="rect">
            <a:avLst/>
          </a:prstGeom>
          <a:solidFill>
            <a:schemeClr val="bg1"/>
          </a:solidFill>
          <a:ln>
            <a:noFill/>
          </a:ln>
          <a:extLst/>
        </p:spPr>
        <p:txBody>
          <a:bodyPr tIns="10800" bIns="10800" anchor="ctr"/>
          <a:lstStyle>
            <a:lvl1pPr marL="190500" indent="-190500" eaLnBrk="0" hangingPunct="0">
              <a:defRPr sz="2000">
                <a:solidFill>
                  <a:srgbClr val="FF6600"/>
                </a:solidFill>
                <a:latin typeface="Arial" charset="0"/>
              </a:defRPr>
            </a:lvl1pPr>
            <a:lvl2pPr marL="742950" indent="-285750" eaLnBrk="0" hangingPunct="0">
              <a:defRPr sz="2000">
                <a:solidFill>
                  <a:srgbClr val="FF6600"/>
                </a:solidFill>
                <a:latin typeface="Arial" charset="0"/>
              </a:defRPr>
            </a:lvl2pPr>
            <a:lvl3pPr marL="1143000" indent="-228600" eaLnBrk="0" hangingPunct="0">
              <a:defRPr sz="2000">
                <a:solidFill>
                  <a:srgbClr val="FF6600"/>
                </a:solidFill>
                <a:latin typeface="Arial" charset="0"/>
              </a:defRPr>
            </a:lvl3pPr>
            <a:lvl4pPr marL="1600200" indent="-228600" eaLnBrk="0" hangingPunct="0">
              <a:defRPr sz="2000">
                <a:solidFill>
                  <a:srgbClr val="FF6600"/>
                </a:solidFill>
                <a:latin typeface="Arial" charset="0"/>
              </a:defRPr>
            </a:lvl4pPr>
            <a:lvl5pPr marL="2057400" indent="-228600" eaLnBrk="0" hangingPunct="0">
              <a:defRPr sz="2000">
                <a:solidFill>
                  <a:srgbClr val="FF6600"/>
                </a:solidFill>
                <a:latin typeface="Arial" charset="0"/>
              </a:defRPr>
            </a:lvl5pPr>
            <a:lvl6pPr marL="2514600" indent="-228600" eaLnBrk="0" fontAlgn="base" hangingPunct="0">
              <a:spcBef>
                <a:spcPct val="0"/>
              </a:spcBef>
              <a:spcAft>
                <a:spcPct val="0"/>
              </a:spcAft>
              <a:defRPr sz="2000">
                <a:solidFill>
                  <a:srgbClr val="FF6600"/>
                </a:solidFill>
                <a:latin typeface="Arial" charset="0"/>
              </a:defRPr>
            </a:lvl6pPr>
            <a:lvl7pPr marL="2971800" indent="-228600" eaLnBrk="0" fontAlgn="base" hangingPunct="0">
              <a:spcBef>
                <a:spcPct val="0"/>
              </a:spcBef>
              <a:spcAft>
                <a:spcPct val="0"/>
              </a:spcAft>
              <a:defRPr sz="2000">
                <a:solidFill>
                  <a:srgbClr val="FF6600"/>
                </a:solidFill>
                <a:latin typeface="Arial" charset="0"/>
              </a:defRPr>
            </a:lvl7pPr>
            <a:lvl8pPr marL="3429000" indent="-228600" eaLnBrk="0" fontAlgn="base" hangingPunct="0">
              <a:spcBef>
                <a:spcPct val="0"/>
              </a:spcBef>
              <a:spcAft>
                <a:spcPct val="0"/>
              </a:spcAft>
              <a:defRPr sz="2000">
                <a:solidFill>
                  <a:srgbClr val="FF6600"/>
                </a:solidFill>
                <a:latin typeface="Arial" charset="0"/>
              </a:defRPr>
            </a:lvl8pPr>
            <a:lvl9pPr marL="3886200" indent="-228600" eaLnBrk="0" fontAlgn="base" hangingPunct="0">
              <a:spcBef>
                <a:spcPct val="0"/>
              </a:spcBef>
              <a:spcAft>
                <a:spcPct val="0"/>
              </a:spcAft>
              <a:defRPr sz="2000">
                <a:solidFill>
                  <a:srgbClr val="FF6600"/>
                </a:solidFill>
                <a:latin typeface="Arial" charset="0"/>
              </a:defRPr>
            </a:lvl9pPr>
          </a:lstStyle>
          <a:p>
            <a:pPr algn="ctr">
              <a:spcBef>
                <a:spcPct val="50000"/>
              </a:spcBef>
              <a:defRPr/>
            </a:pPr>
            <a:r>
              <a:rPr lang="fr-FR" sz="1200" b="1" dirty="0">
                <a:solidFill>
                  <a:srgbClr val="808080"/>
                </a:solidFill>
                <a:ea typeface="+mn-ea"/>
              </a:rPr>
              <a:t>Enjeux et objectifs</a:t>
            </a:r>
          </a:p>
        </p:txBody>
      </p:sp>
      <p:sp>
        <p:nvSpPr>
          <p:cNvPr id="18" name="Text Box 4" descr="5 %"/>
          <p:cNvSpPr txBox="1">
            <a:spLocks noChangeArrowheads="1"/>
          </p:cNvSpPr>
          <p:nvPr userDrawn="1"/>
        </p:nvSpPr>
        <p:spPr bwMode="auto">
          <a:xfrm>
            <a:off x="636588" y="3763963"/>
            <a:ext cx="1681162" cy="155575"/>
          </a:xfrm>
          <a:prstGeom prst="rect">
            <a:avLst/>
          </a:prstGeom>
          <a:solidFill>
            <a:schemeClr val="bg1"/>
          </a:solidFill>
          <a:ln>
            <a:noFill/>
          </a:ln>
          <a:extLst/>
        </p:spPr>
        <p:txBody>
          <a:bodyPr anchor="ctr"/>
          <a:lstStyle>
            <a:lvl1pPr marL="190500" indent="-190500"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a:spcBef>
                <a:spcPct val="50000"/>
              </a:spcBef>
              <a:defRPr/>
            </a:pPr>
            <a:r>
              <a:rPr lang="fr-FR" sz="1200" b="1" dirty="0">
                <a:solidFill>
                  <a:srgbClr val="808080"/>
                </a:solidFill>
              </a:rPr>
              <a:t>Résultats obtenus</a:t>
            </a:r>
          </a:p>
        </p:txBody>
      </p:sp>
      <p:sp>
        <p:nvSpPr>
          <p:cNvPr id="19" name="Text Box 5" descr="5 %"/>
          <p:cNvSpPr txBox="1">
            <a:spLocks noChangeArrowheads="1"/>
          </p:cNvSpPr>
          <p:nvPr userDrawn="1"/>
        </p:nvSpPr>
        <p:spPr bwMode="auto">
          <a:xfrm>
            <a:off x="4381500" y="1130300"/>
            <a:ext cx="1682750" cy="176213"/>
          </a:xfrm>
          <a:prstGeom prst="rect">
            <a:avLst/>
          </a:prstGeom>
          <a:pattFill prst="pct5">
            <a:fgClr>
              <a:schemeClr val="bg1"/>
            </a:fgClr>
            <a:bgClr>
              <a:schemeClr val="bg1"/>
            </a:bgClr>
          </a:pattFill>
          <a:ln>
            <a:noFill/>
          </a:ln>
          <a:extLst/>
        </p:spPr>
        <p:txBody>
          <a:bodyPr anchor="ctr"/>
          <a:lstStyle>
            <a:lvl1pPr marL="190500" indent="-190500"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a:spcBef>
                <a:spcPct val="50000"/>
              </a:spcBef>
              <a:defRPr/>
            </a:pPr>
            <a:r>
              <a:rPr lang="fr-FR" sz="1200" b="1" dirty="0">
                <a:solidFill>
                  <a:srgbClr val="808080"/>
                </a:solidFill>
              </a:rPr>
              <a:t>Travaux réalisés</a:t>
            </a:r>
          </a:p>
        </p:txBody>
      </p:sp>
      <p:sp>
        <p:nvSpPr>
          <p:cNvPr id="20"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9615990A-9AC3-4EB7-8546-33D60D479F57}" type="slidenum">
              <a:rPr lang="fr-FR" sz="1200" smtClean="0">
                <a:solidFill>
                  <a:schemeClr val="bg1"/>
                </a:solidFill>
              </a:rPr>
              <a:pPr algn="ctr" eaLnBrk="1" hangingPunct="1">
                <a:defRPr/>
              </a:pPr>
              <a:t>‹N°›</a:t>
            </a:fld>
            <a:endParaRPr lang="fr-FR" sz="1400" dirty="0">
              <a:solidFill>
                <a:schemeClr val="bg1"/>
              </a:solidFill>
            </a:endParaRPr>
          </a:p>
        </p:txBody>
      </p:sp>
      <p:sp>
        <p:nvSpPr>
          <p:cNvPr id="10" name="Rectangle 7"/>
          <p:cNvSpPr>
            <a:spLocks noGrp="1" noChangeArrowheads="1"/>
          </p:cNvSpPr>
          <p:nvPr>
            <p:ph type="body" idx="4294967295"/>
          </p:nvPr>
        </p:nvSpPr>
        <p:spPr bwMode="auto">
          <a:xfrm>
            <a:off x="560388" y="1360516"/>
            <a:ext cx="3392480" cy="2211360"/>
          </a:xfrm>
          <a:prstGeom prst="rect">
            <a:avLst/>
          </a:prstGeom>
          <a:noFill/>
          <a:ln w="6350">
            <a:noFill/>
            <a:miter lim="800000"/>
            <a:headEnd/>
            <a:tailEnd/>
          </a:ln>
          <a:effectLst>
            <a:outerShdw dist="35921" dir="2700000" algn="ctr" rotWithShape="0">
              <a:srgbClr val="E7E3E0"/>
            </a:outerShdw>
          </a:effectLst>
        </p:spPr>
        <p:txBody>
          <a:bodyPr tIns="118800"/>
          <a:lstStyle>
            <a:lvl1pPr>
              <a:buNone/>
              <a:defRPr sz="1100"/>
            </a:lvl1pPr>
          </a:lstStyle>
          <a:p>
            <a:pPr lvl="0"/>
            <a:r>
              <a:rPr lang="fr-FR"/>
              <a:t>Modifiez les styles du texte du masque</a:t>
            </a:r>
          </a:p>
        </p:txBody>
      </p:sp>
      <p:sp>
        <p:nvSpPr>
          <p:cNvPr id="13"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16" name="Rectangle 7"/>
          <p:cNvSpPr>
            <a:spLocks noGrp="1" noChangeArrowheads="1"/>
          </p:cNvSpPr>
          <p:nvPr>
            <p:ph type="body" idx="4294967295"/>
          </p:nvPr>
        </p:nvSpPr>
        <p:spPr bwMode="auto">
          <a:xfrm>
            <a:off x="561969" y="3929066"/>
            <a:ext cx="3390899" cy="2255452"/>
          </a:xfrm>
          <a:prstGeom prst="rect">
            <a:avLst/>
          </a:prstGeom>
          <a:noFill/>
          <a:ln w="6350">
            <a:noFill/>
            <a:miter lim="800000"/>
            <a:headEnd/>
            <a:tailEnd/>
          </a:ln>
          <a:effectLst>
            <a:outerShdw dist="35921" dir="2700000" algn="ctr" rotWithShape="0">
              <a:srgbClr val="E7E3E0"/>
            </a:outerShdw>
          </a:effectLst>
        </p:spPr>
        <p:txBody>
          <a:bodyPr tIns="118800"/>
          <a:lstStyle>
            <a:lvl1pPr>
              <a:buNone/>
              <a:defRPr sz="1100"/>
            </a:lvl1pPr>
          </a:lstStyle>
          <a:p>
            <a:pPr lvl="0"/>
            <a:r>
              <a:rPr lang="fr-FR"/>
              <a:t>Modifiez les styles du texte du masque</a:t>
            </a:r>
          </a:p>
        </p:txBody>
      </p:sp>
      <p:sp>
        <p:nvSpPr>
          <p:cNvPr id="15" name="Rectangle 7"/>
          <p:cNvSpPr>
            <a:spLocks noGrp="1" noChangeArrowheads="1"/>
          </p:cNvSpPr>
          <p:nvPr>
            <p:ph type="body" idx="4294967295"/>
          </p:nvPr>
        </p:nvSpPr>
        <p:spPr bwMode="auto">
          <a:xfrm>
            <a:off x="4310058" y="1331071"/>
            <a:ext cx="4929222" cy="4812573"/>
          </a:xfrm>
          <a:prstGeom prst="rect">
            <a:avLst/>
          </a:prstGeom>
          <a:noFill/>
          <a:ln w="6350">
            <a:noFill/>
            <a:miter lim="800000"/>
            <a:headEnd/>
            <a:tailEnd/>
          </a:ln>
          <a:effectLst>
            <a:outerShdw dist="35921" dir="2700000" algn="ctr" rotWithShape="0">
              <a:srgbClr val="E7E3E0"/>
            </a:outerShdw>
          </a:effectLst>
        </p:spPr>
        <p:txBody>
          <a:bodyPr tIns="118800"/>
          <a:lstStyle>
            <a:lvl1pPr>
              <a:buNone/>
              <a:defRPr sz="1100"/>
            </a:lvl1pPr>
          </a:lstStyle>
          <a:p>
            <a:pPr lvl="0"/>
            <a:r>
              <a:rPr lang="fr-FR"/>
              <a:t>Modifiez les styles du texte du masque</a:t>
            </a:r>
          </a:p>
        </p:txBody>
      </p:sp>
    </p:spTree>
    <p:extLst>
      <p:ext uri="{BB962C8B-B14F-4D97-AF65-F5344CB8AC3E}">
        <p14:creationId xmlns:p14="http://schemas.microsoft.com/office/powerpoint/2010/main" val="157178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etails_des_phases">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4252913" y="1270000"/>
            <a:ext cx="5029200" cy="4933950"/>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7" name="Rectangle 8"/>
          <p:cNvSpPr>
            <a:spLocks noChangeArrowheads="1"/>
          </p:cNvSpPr>
          <p:nvPr userDrawn="1"/>
        </p:nvSpPr>
        <p:spPr bwMode="auto">
          <a:xfrm>
            <a:off x="485775" y="3857625"/>
            <a:ext cx="3538538" cy="2338388"/>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8" name="Rectangle 9"/>
          <p:cNvSpPr>
            <a:spLocks noChangeArrowheads="1"/>
          </p:cNvSpPr>
          <p:nvPr userDrawn="1"/>
        </p:nvSpPr>
        <p:spPr bwMode="auto">
          <a:xfrm>
            <a:off x="485775" y="1262063"/>
            <a:ext cx="3538538" cy="2338387"/>
          </a:xfrm>
          <a:prstGeom prst="rect">
            <a:avLst/>
          </a:prstGeom>
          <a:noFill/>
          <a:ln w="9525">
            <a:solidFill>
              <a:srgbClr val="595959"/>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fr-FR" dirty="0"/>
          </a:p>
        </p:txBody>
      </p:sp>
      <p:sp>
        <p:nvSpPr>
          <p:cNvPr id="14" name="Rectangle 12"/>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17" name="Text Box 8"/>
          <p:cNvSpPr txBox="1">
            <a:spLocks noChangeArrowheads="1"/>
          </p:cNvSpPr>
          <p:nvPr userDrawn="1"/>
        </p:nvSpPr>
        <p:spPr bwMode="auto">
          <a:xfrm>
            <a:off x="704850" y="1125538"/>
            <a:ext cx="1196975" cy="180975"/>
          </a:xfrm>
          <a:prstGeom prst="rect">
            <a:avLst/>
          </a:prstGeom>
          <a:solidFill>
            <a:schemeClr val="bg1"/>
          </a:solidFill>
          <a:ln>
            <a:noFill/>
          </a:ln>
          <a:extLst/>
        </p:spPr>
        <p:txBody>
          <a:bodyPr tIns="10800" bIns="10800" anchor="ctr"/>
          <a:lstStyle>
            <a:lvl1pPr marL="190500" indent="-190500" eaLnBrk="0" hangingPunct="0">
              <a:defRPr sz="2000">
                <a:solidFill>
                  <a:srgbClr val="FF6600"/>
                </a:solidFill>
                <a:latin typeface="Arial" charset="0"/>
              </a:defRPr>
            </a:lvl1pPr>
            <a:lvl2pPr marL="742950" indent="-285750" eaLnBrk="0" hangingPunct="0">
              <a:defRPr sz="2000">
                <a:solidFill>
                  <a:srgbClr val="FF6600"/>
                </a:solidFill>
                <a:latin typeface="Arial" charset="0"/>
              </a:defRPr>
            </a:lvl2pPr>
            <a:lvl3pPr marL="1143000" indent="-228600" eaLnBrk="0" hangingPunct="0">
              <a:defRPr sz="2000">
                <a:solidFill>
                  <a:srgbClr val="FF6600"/>
                </a:solidFill>
                <a:latin typeface="Arial" charset="0"/>
              </a:defRPr>
            </a:lvl3pPr>
            <a:lvl4pPr marL="1600200" indent="-228600" eaLnBrk="0" hangingPunct="0">
              <a:defRPr sz="2000">
                <a:solidFill>
                  <a:srgbClr val="FF6600"/>
                </a:solidFill>
                <a:latin typeface="Arial" charset="0"/>
              </a:defRPr>
            </a:lvl4pPr>
            <a:lvl5pPr marL="2057400" indent="-228600" eaLnBrk="0" hangingPunct="0">
              <a:defRPr sz="2000">
                <a:solidFill>
                  <a:srgbClr val="FF6600"/>
                </a:solidFill>
                <a:latin typeface="Arial" charset="0"/>
              </a:defRPr>
            </a:lvl5pPr>
            <a:lvl6pPr marL="2514600" indent="-228600" eaLnBrk="0" fontAlgn="base" hangingPunct="0">
              <a:spcBef>
                <a:spcPct val="0"/>
              </a:spcBef>
              <a:spcAft>
                <a:spcPct val="0"/>
              </a:spcAft>
              <a:defRPr sz="2000">
                <a:solidFill>
                  <a:srgbClr val="FF6600"/>
                </a:solidFill>
                <a:latin typeface="Arial" charset="0"/>
              </a:defRPr>
            </a:lvl6pPr>
            <a:lvl7pPr marL="2971800" indent="-228600" eaLnBrk="0" fontAlgn="base" hangingPunct="0">
              <a:spcBef>
                <a:spcPct val="0"/>
              </a:spcBef>
              <a:spcAft>
                <a:spcPct val="0"/>
              </a:spcAft>
              <a:defRPr sz="2000">
                <a:solidFill>
                  <a:srgbClr val="FF6600"/>
                </a:solidFill>
                <a:latin typeface="Arial" charset="0"/>
              </a:defRPr>
            </a:lvl7pPr>
            <a:lvl8pPr marL="3429000" indent="-228600" eaLnBrk="0" fontAlgn="base" hangingPunct="0">
              <a:spcBef>
                <a:spcPct val="0"/>
              </a:spcBef>
              <a:spcAft>
                <a:spcPct val="0"/>
              </a:spcAft>
              <a:defRPr sz="2000">
                <a:solidFill>
                  <a:srgbClr val="FF6600"/>
                </a:solidFill>
                <a:latin typeface="Arial" charset="0"/>
              </a:defRPr>
            </a:lvl8pPr>
            <a:lvl9pPr marL="3886200" indent="-228600" eaLnBrk="0" fontAlgn="base" hangingPunct="0">
              <a:spcBef>
                <a:spcPct val="0"/>
              </a:spcBef>
              <a:spcAft>
                <a:spcPct val="0"/>
              </a:spcAft>
              <a:defRPr sz="2000">
                <a:solidFill>
                  <a:srgbClr val="FF6600"/>
                </a:solidFill>
                <a:latin typeface="Arial" charset="0"/>
              </a:defRPr>
            </a:lvl9pPr>
          </a:lstStyle>
          <a:p>
            <a:pPr algn="ctr">
              <a:spcBef>
                <a:spcPct val="50000"/>
              </a:spcBef>
              <a:defRPr/>
            </a:pPr>
            <a:r>
              <a:rPr lang="fr-FR" sz="1200" b="1" dirty="0">
                <a:solidFill>
                  <a:srgbClr val="808080"/>
                </a:solidFill>
                <a:ea typeface="+mn-ea"/>
              </a:rPr>
              <a:t>Objectifs</a:t>
            </a:r>
          </a:p>
        </p:txBody>
      </p:sp>
      <p:sp>
        <p:nvSpPr>
          <p:cNvPr id="18" name="Text Box 4" descr="5 %"/>
          <p:cNvSpPr txBox="1">
            <a:spLocks noChangeArrowheads="1"/>
          </p:cNvSpPr>
          <p:nvPr userDrawn="1"/>
        </p:nvSpPr>
        <p:spPr bwMode="auto">
          <a:xfrm>
            <a:off x="636588" y="3763963"/>
            <a:ext cx="1681162" cy="155575"/>
          </a:xfrm>
          <a:prstGeom prst="rect">
            <a:avLst/>
          </a:prstGeom>
          <a:solidFill>
            <a:schemeClr val="bg1"/>
          </a:solidFill>
          <a:ln>
            <a:noFill/>
          </a:ln>
          <a:extLst/>
        </p:spPr>
        <p:txBody>
          <a:bodyPr anchor="ctr"/>
          <a:lstStyle>
            <a:lvl1pPr marL="190500" indent="-190500"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a:spcBef>
                <a:spcPct val="50000"/>
              </a:spcBef>
              <a:defRPr/>
            </a:pPr>
            <a:r>
              <a:rPr lang="fr-FR" sz="1200" b="1" dirty="0">
                <a:solidFill>
                  <a:srgbClr val="808080"/>
                </a:solidFill>
              </a:rPr>
              <a:t>Résultats atttendus</a:t>
            </a:r>
          </a:p>
        </p:txBody>
      </p:sp>
      <p:sp>
        <p:nvSpPr>
          <p:cNvPr id="19" name="Text Box 5" descr="5 %"/>
          <p:cNvSpPr txBox="1">
            <a:spLocks noChangeArrowheads="1"/>
          </p:cNvSpPr>
          <p:nvPr userDrawn="1"/>
        </p:nvSpPr>
        <p:spPr bwMode="auto">
          <a:xfrm>
            <a:off x="4473575" y="1125538"/>
            <a:ext cx="2279650" cy="215900"/>
          </a:xfrm>
          <a:prstGeom prst="rect">
            <a:avLst/>
          </a:prstGeom>
          <a:pattFill prst="pct5">
            <a:fgClr>
              <a:schemeClr val="bg1"/>
            </a:fgClr>
            <a:bgClr>
              <a:schemeClr val="bg1"/>
            </a:bgClr>
          </a:pattFill>
          <a:ln>
            <a:noFill/>
          </a:ln>
          <a:extLst/>
        </p:spPr>
        <p:txBody>
          <a:bodyPr anchor="ctr"/>
          <a:lstStyle>
            <a:lvl1pPr marL="190500" indent="-190500"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a:spcBef>
                <a:spcPct val="50000"/>
              </a:spcBef>
              <a:defRPr/>
            </a:pPr>
            <a:r>
              <a:rPr lang="fr-FR" sz="1200" b="1" dirty="0">
                <a:solidFill>
                  <a:srgbClr val="808080"/>
                </a:solidFill>
              </a:rPr>
              <a:t>Contenu et méthodologie</a:t>
            </a:r>
          </a:p>
        </p:txBody>
      </p:sp>
      <p:sp>
        <p:nvSpPr>
          <p:cNvPr id="20"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37E48CD0-FD53-49C3-8DDC-68927B3C85DE}" type="slidenum">
              <a:rPr lang="fr-FR" sz="1200" smtClean="0">
                <a:solidFill>
                  <a:schemeClr val="bg1"/>
                </a:solidFill>
              </a:rPr>
              <a:pPr algn="ctr" eaLnBrk="1" hangingPunct="1">
                <a:defRPr/>
              </a:pPr>
              <a:t>‹N°›</a:t>
            </a:fld>
            <a:endParaRPr lang="fr-FR" sz="1400" dirty="0">
              <a:solidFill>
                <a:schemeClr val="bg1"/>
              </a:solidFill>
            </a:endParaRPr>
          </a:p>
        </p:txBody>
      </p:sp>
      <p:sp>
        <p:nvSpPr>
          <p:cNvPr id="10" name="Rectangle 7"/>
          <p:cNvSpPr>
            <a:spLocks noGrp="1" noChangeArrowheads="1"/>
          </p:cNvSpPr>
          <p:nvPr>
            <p:ph type="body" idx="4294967295"/>
          </p:nvPr>
        </p:nvSpPr>
        <p:spPr bwMode="auto">
          <a:xfrm>
            <a:off x="567202" y="1417834"/>
            <a:ext cx="3366221" cy="2095928"/>
          </a:xfrm>
          <a:prstGeom prst="rect">
            <a:avLst/>
          </a:prstGeom>
          <a:noFill/>
          <a:ln w="6350">
            <a:noFill/>
            <a:miter lim="800000"/>
            <a:headEnd/>
            <a:tailEnd/>
          </a:ln>
          <a:effectLst>
            <a:outerShdw dist="35921" dir="2700000" algn="ctr" rotWithShape="0">
              <a:srgbClr val="E7E3E0"/>
            </a:outerShdw>
          </a:effectLst>
        </p:spPr>
        <p:txBody>
          <a:bodyPr tIns="118800"/>
          <a:lstStyle>
            <a:lvl1pPr algn="just">
              <a:buNone/>
              <a:defRPr sz="1100"/>
            </a:lvl1pPr>
          </a:lstStyle>
          <a:p>
            <a:pPr lvl="0"/>
            <a:r>
              <a:rPr lang="fr-FR"/>
              <a:t>Modifiez les styles du texte du masque</a:t>
            </a:r>
          </a:p>
        </p:txBody>
      </p:sp>
      <p:sp>
        <p:nvSpPr>
          <p:cNvPr id="13" name="Titre 1"/>
          <p:cNvSpPr>
            <a:spLocks noGrp="1"/>
          </p:cNvSpPr>
          <p:nvPr>
            <p:ph type="title"/>
          </p:nvPr>
        </p:nvSpPr>
        <p:spPr>
          <a:xfrm>
            <a:off x="1023910" y="357166"/>
            <a:ext cx="8286808" cy="377825"/>
          </a:xfrm>
          <a:prstGeom prst="rect">
            <a:avLst/>
          </a:prstGeom>
        </p:spPr>
        <p:txBody>
          <a:bodyPr/>
          <a:lstStyle>
            <a:lvl1pPr>
              <a:defRPr sz="2200"/>
            </a:lvl1pPr>
          </a:lstStyle>
          <a:p>
            <a:r>
              <a:rPr lang="fr-FR" dirty="0"/>
              <a:t>Modifiez le style du titre</a:t>
            </a:r>
          </a:p>
        </p:txBody>
      </p:sp>
      <p:sp>
        <p:nvSpPr>
          <p:cNvPr id="16" name="Rectangle 7"/>
          <p:cNvSpPr>
            <a:spLocks noGrp="1" noChangeArrowheads="1"/>
          </p:cNvSpPr>
          <p:nvPr>
            <p:ph type="body" idx="4294967295"/>
          </p:nvPr>
        </p:nvSpPr>
        <p:spPr bwMode="auto">
          <a:xfrm>
            <a:off x="567202" y="4019250"/>
            <a:ext cx="3353891" cy="2095928"/>
          </a:xfrm>
          <a:prstGeom prst="rect">
            <a:avLst/>
          </a:prstGeom>
          <a:noFill/>
          <a:ln w="6350">
            <a:noFill/>
            <a:miter lim="800000"/>
            <a:headEnd/>
            <a:tailEnd/>
          </a:ln>
          <a:effectLst>
            <a:outerShdw dist="35921" dir="2700000" algn="ctr" rotWithShape="0">
              <a:srgbClr val="E7E3E0"/>
            </a:outerShdw>
          </a:effectLst>
        </p:spPr>
        <p:txBody>
          <a:bodyPr tIns="118800"/>
          <a:lstStyle>
            <a:lvl1pPr algn="just">
              <a:buNone/>
              <a:defRPr sz="1100"/>
            </a:lvl1pPr>
          </a:lstStyle>
          <a:p>
            <a:pPr lvl="0"/>
            <a:r>
              <a:rPr lang="fr-FR"/>
              <a:t>Modifiez les styles du texte du masque</a:t>
            </a:r>
          </a:p>
        </p:txBody>
      </p:sp>
      <p:sp>
        <p:nvSpPr>
          <p:cNvPr id="15" name="Rectangle 7"/>
          <p:cNvSpPr>
            <a:spLocks noGrp="1" noChangeArrowheads="1"/>
          </p:cNvSpPr>
          <p:nvPr>
            <p:ph type="body" idx="4294967295"/>
          </p:nvPr>
        </p:nvSpPr>
        <p:spPr bwMode="auto">
          <a:xfrm>
            <a:off x="4352660" y="1484784"/>
            <a:ext cx="4845879" cy="4630394"/>
          </a:xfrm>
          <a:prstGeom prst="rect">
            <a:avLst/>
          </a:prstGeom>
          <a:noFill/>
          <a:ln w="6350">
            <a:noFill/>
            <a:miter lim="800000"/>
            <a:headEnd/>
            <a:tailEnd/>
          </a:ln>
          <a:effectLst>
            <a:outerShdw dist="35921" dir="2700000" algn="ctr" rotWithShape="0">
              <a:srgbClr val="E7E3E0"/>
            </a:outerShdw>
          </a:effectLst>
        </p:spPr>
        <p:txBody>
          <a:bodyPr tIns="118800"/>
          <a:lstStyle>
            <a:lvl1pPr algn="just">
              <a:buNone/>
              <a:defRPr sz="1100"/>
            </a:lvl1pPr>
          </a:lstStyle>
          <a:p>
            <a:pPr lvl="0"/>
            <a:r>
              <a:rPr lang="fr-FR"/>
              <a:t>Modifiez les styles du texte du masque</a:t>
            </a:r>
          </a:p>
        </p:txBody>
      </p:sp>
    </p:spTree>
    <p:extLst>
      <p:ext uri="{BB962C8B-B14F-4D97-AF65-F5344CB8AC3E}">
        <p14:creationId xmlns:p14="http://schemas.microsoft.com/office/powerpoint/2010/main" val="1638278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e de CV">
    <p:spTree>
      <p:nvGrpSpPr>
        <p:cNvPr id="1" name=""/>
        <p:cNvGrpSpPr/>
        <p:nvPr/>
      </p:nvGrpSpPr>
      <p:grpSpPr>
        <a:xfrm>
          <a:off x="0" y="0"/>
          <a:ext cx="0" cy="0"/>
          <a:chOff x="0" y="0"/>
          <a:chExt cx="0" cy="0"/>
        </a:xfrm>
      </p:grpSpPr>
      <p:sp>
        <p:nvSpPr>
          <p:cNvPr id="4" name="Rectangle 12"/>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10"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DD9DCC6C-57C0-41E4-96BE-27C43F9F3895}"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Rectangle 12"/>
          <p:cNvSpPr>
            <a:spLocks noChangeArrowheads="1"/>
          </p:cNvSpPr>
          <p:nvPr userDrawn="1"/>
        </p:nvSpPr>
        <p:spPr bwMode="gray">
          <a:xfrm rot="20915448">
            <a:off x="293688" y="342900"/>
            <a:ext cx="6572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r>
              <a:rPr lang="fr-FR" sz="3300" b="1" dirty="0">
                <a:solidFill>
                  <a:schemeClr val="bg1"/>
                </a:solidFill>
              </a:rPr>
              <a:t>CV</a:t>
            </a:r>
          </a:p>
        </p:txBody>
      </p:sp>
      <p:sp>
        <p:nvSpPr>
          <p:cNvPr id="5"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9" name="Text Placeholder 7"/>
          <p:cNvSpPr>
            <a:spLocks noGrp="1"/>
          </p:cNvSpPr>
          <p:nvPr>
            <p:ph type="body" sz="quarter" idx="12"/>
          </p:nvPr>
        </p:nvSpPr>
        <p:spPr>
          <a:xfrm>
            <a:off x="814419" y="1142984"/>
            <a:ext cx="8496299" cy="5072098"/>
          </a:xfrm>
          <a:prstGeom prst="rect">
            <a:avLst/>
          </a:prstGeom>
        </p:spPr>
        <p:txBody>
          <a:bodyPr/>
          <a:lstStyle>
            <a:lvl1pPr>
              <a:defRPr sz="1200"/>
            </a:lvl1pPr>
            <a:lvl2pPr marL="454025" indent="-187325">
              <a:buSzPct val="90000"/>
              <a:defRPr sz="1200">
                <a:solidFill>
                  <a:schemeClr val="tx1"/>
                </a:solidFill>
              </a:defRPr>
            </a:lvl2pPr>
            <a:lvl3pPr marL="623888" indent="-173038">
              <a:defRPr sz="1200"/>
            </a:lvl3pPr>
            <a:lvl4pPr marL="889000" indent="-180975">
              <a:defRPr sz="1200"/>
            </a:lvl4pPr>
            <a:lvl5pPr marL="1431925" indent="-438150">
              <a:buNone/>
              <a:defRPr sz="12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58259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pic>
        <p:nvPicPr>
          <p:cNvPr id="4" name="Picture 9" descr="logo">
            <a:extLst>
              <a:ext uri="{FF2B5EF4-FFF2-40B4-BE49-F238E27FC236}">
                <a16:creationId xmlns:a16="http://schemas.microsoft.com/office/drawing/2014/main" xmlns="" id="{203084E4-3070-4953-8DFA-316B5A15DE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2438" y="6496050"/>
            <a:ext cx="7318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a:extLst>
              <a:ext uri="{FF2B5EF4-FFF2-40B4-BE49-F238E27FC236}">
                <a16:creationId xmlns:a16="http://schemas.microsoft.com/office/drawing/2014/main" xmlns="" id="{389EA3F9-6786-4AF8-9216-E48D0D06A291}"/>
              </a:ext>
            </a:extLst>
          </p:cNvPr>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eaLnBrk="0" hangingPunct="0">
              <a:defRPr sz="2000">
                <a:solidFill>
                  <a:srgbClr val="FF6600"/>
                </a:solidFill>
                <a:latin typeface="Arial" charset="0"/>
                <a:ea typeface="ＭＳ Ｐゴシック" pitchFamily="34" charset="-128"/>
              </a:defRPr>
            </a:lvl1pPr>
            <a:lvl2pPr marL="742950" indent="-285750" defTabSz="971550" eaLnBrk="0" hangingPunct="0">
              <a:defRPr sz="2000">
                <a:solidFill>
                  <a:srgbClr val="FF6600"/>
                </a:solidFill>
                <a:latin typeface="Arial" charset="0"/>
                <a:ea typeface="ＭＳ Ｐゴシック" pitchFamily="34" charset="-128"/>
              </a:defRPr>
            </a:lvl2pPr>
            <a:lvl3pPr marL="1143000" indent="-228600" defTabSz="971550" eaLnBrk="0" hangingPunct="0">
              <a:defRPr sz="2000">
                <a:solidFill>
                  <a:srgbClr val="FF6600"/>
                </a:solidFill>
                <a:latin typeface="Arial" charset="0"/>
                <a:ea typeface="ＭＳ Ｐゴシック" pitchFamily="34" charset="-128"/>
              </a:defRPr>
            </a:lvl3pPr>
            <a:lvl4pPr marL="1600200" indent="-228600" defTabSz="971550" eaLnBrk="0" hangingPunct="0">
              <a:defRPr sz="2000">
                <a:solidFill>
                  <a:srgbClr val="FF6600"/>
                </a:solidFill>
                <a:latin typeface="Arial" charset="0"/>
                <a:ea typeface="ＭＳ Ｐゴシック" pitchFamily="34" charset="-128"/>
              </a:defRPr>
            </a:lvl4pPr>
            <a:lvl5pPr marL="2057400" indent="-228600" defTabSz="971550" eaLnBrk="0" hangingPunct="0">
              <a:defRPr sz="2000">
                <a:solidFill>
                  <a:srgbClr val="FF6600"/>
                </a:solidFill>
                <a:latin typeface="Arial" charset="0"/>
                <a:ea typeface="ＭＳ Ｐゴシック" pitchFamily="34" charset="-128"/>
              </a:defRPr>
            </a:lvl5pPr>
            <a:lvl6pPr marL="2514600" indent="-228600" defTabSz="97155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defTabSz="97155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defTabSz="97155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defTabSz="97155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r" eaLnBrk="1" hangingPunct="1">
              <a:defRPr/>
            </a:pPr>
            <a:endParaRPr lang="fr-FR" altLang="fr-FR" sz="5400" b="1">
              <a:solidFill>
                <a:srgbClr val="FFFFFF"/>
              </a:solidFill>
            </a:endParaRPr>
          </a:p>
        </p:txBody>
      </p:sp>
      <p:sp>
        <p:nvSpPr>
          <p:cNvPr id="6" name="Espace réservé du numéro de diapositive 1">
            <a:extLst>
              <a:ext uri="{FF2B5EF4-FFF2-40B4-BE49-F238E27FC236}">
                <a16:creationId xmlns:a16="http://schemas.microsoft.com/office/drawing/2014/main" xmlns="" id="{91C20D72-69EE-4D01-8290-C2758ABDBD3B}"/>
              </a:ext>
            </a:extLst>
          </p:cNvPr>
          <p:cNvSpPr txBox="1">
            <a:spLocks/>
          </p:cNvSpPr>
          <p:nvPr userDrawn="1"/>
        </p:nvSpPr>
        <p:spPr bwMode="auto">
          <a:xfrm>
            <a:off x="9239250" y="6500813"/>
            <a:ext cx="560388" cy="263525"/>
          </a:xfrm>
          <a:prstGeom prst="rect">
            <a:avLst/>
          </a:prstGeom>
          <a:noFill/>
          <a:ln>
            <a:noFill/>
          </a:ln>
          <a:extLst/>
        </p:spPr>
        <p:txBody>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ctr" eaLnBrk="1" hangingPunct="1"/>
            <a:fld id="{A17BCB8A-7B9A-4843-ACB6-E8B91984D71C}" type="slidenum">
              <a:rPr lang="fr-FR" altLang="fr-FR" sz="1200">
                <a:solidFill>
                  <a:schemeClr val="bg1"/>
                </a:solidFill>
              </a:rPr>
              <a:pPr algn="ctr" eaLnBrk="1" hangingPunct="1"/>
              <a:t>‹N°›</a:t>
            </a:fld>
            <a:endParaRPr lang="fr-FR" altLang="fr-FR" sz="1400">
              <a:solidFill>
                <a:schemeClr val="bg1"/>
              </a:solidFill>
            </a:endParaRPr>
          </a:p>
        </p:txBody>
      </p:sp>
      <p:sp>
        <p:nvSpPr>
          <p:cNvPr id="7" name="Rectangle 59">
            <a:extLst>
              <a:ext uri="{FF2B5EF4-FFF2-40B4-BE49-F238E27FC236}">
                <a16:creationId xmlns:a16="http://schemas.microsoft.com/office/drawing/2014/main" xmlns="" id="{436BA738-1DF6-4AD4-AE4C-931A0AFE103B}"/>
              </a:ext>
            </a:extLst>
          </p:cNvPr>
          <p:cNvSpPr>
            <a:spLocks noChangeArrowheads="1"/>
          </p:cNvSpPr>
          <p:nvPr userDrawn="1"/>
        </p:nvSpPr>
        <p:spPr bwMode="auto">
          <a:xfrm>
            <a:off x="1381125" y="6429375"/>
            <a:ext cx="65008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FF6600"/>
                </a:solidFill>
                <a:latin typeface="Arial" pitchFamily="34" charset="0"/>
                <a:ea typeface="ＭＳ Ｐゴシック" pitchFamily="34" charset="-128"/>
              </a:defRPr>
            </a:lvl1pPr>
            <a:lvl2pPr marL="742950" indent="-285750">
              <a:defRPr sz="2000">
                <a:solidFill>
                  <a:srgbClr val="FF6600"/>
                </a:solidFill>
                <a:latin typeface="Arial" pitchFamily="34" charset="0"/>
                <a:ea typeface="ＭＳ Ｐゴシック" pitchFamily="34" charset="-128"/>
              </a:defRPr>
            </a:lvl2pPr>
            <a:lvl3pPr marL="1143000" indent="-228600">
              <a:defRPr sz="2000">
                <a:solidFill>
                  <a:srgbClr val="FF6600"/>
                </a:solidFill>
                <a:latin typeface="Arial" pitchFamily="34" charset="0"/>
                <a:ea typeface="ＭＳ Ｐゴシック" pitchFamily="34" charset="-128"/>
              </a:defRPr>
            </a:lvl3pPr>
            <a:lvl4pPr marL="1600200" indent="-228600">
              <a:defRPr sz="2000">
                <a:solidFill>
                  <a:srgbClr val="FF6600"/>
                </a:solidFill>
                <a:latin typeface="Arial" pitchFamily="34" charset="0"/>
                <a:ea typeface="ＭＳ Ｐゴシック" pitchFamily="34" charset="-128"/>
              </a:defRPr>
            </a:lvl4pPr>
            <a:lvl5pPr marL="2057400" indent="-22860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eaLnBrk="1" hangingPunct="1">
              <a:defRPr/>
            </a:pPr>
            <a:r>
              <a:rPr lang="fr-FR" altLang="ja-JP" sz="900">
                <a:solidFill>
                  <a:schemeClr val="bg1"/>
                </a:solidFill>
              </a:rPr>
              <a:t>Mission d’appui à la mise en place d’une démarche qualité pour le PRCTE 2014/2015 - NFID - 2016</a:t>
            </a:r>
          </a:p>
          <a:p>
            <a:pPr eaLnBrk="1" hangingPunct="1">
              <a:defRPr/>
            </a:pPr>
            <a:endParaRPr lang="fr-FR" altLang="fr-FR" sz="900">
              <a:solidFill>
                <a:schemeClr val="bg1"/>
              </a:solidFill>
            </a:endParaRPr>
          </a:p>
        </p:txBody>
      </p:sp>
      <p:sp>
        <p:nvSpPr>
          <p:cNvPr id="10" name="Titre 1"/>
          <p:cNvSpPr>
            <a:spLocks noGrp="1"/>
          </p:cNvSpPr>
          <p:nvPr>
            <p:ph type="title"/>
          </p:nvPr>
        </p:nvSpPr>
        <p:spPr>
          <a:xfrm>
            <a:off x="1023910" y="357166"/>
            <a:ext cx="8286808" cy="377825"/>
          </a:xfrm>
          <a:prstGeom prst="rect">
            <a:avLst/>
          </a:prstGeom>
        </p:spPr>
        <p:txBody>
          <a:bodyPr/>
          <a:lstStyle>
            <a:lvl1pPr>
              <a:defRPr sz="2200"/>
            </a:lvl1pPr>
          </a:lstStyle>
          <a:p>
            <a:r>
              <a:rPr lang="fr-FR" dirty="0"/>
              <a:t>Cliquez pour modifier le style du titre</a:t>
            </a:r>
          </a:p>
        </p:txBody>
      </p:sp>
      <p:sp>
        <p:nvSpPr>
          <p:cNvPr id="12" name="Text Placeholder 7"/>
          <p:cNvSpPr>
            <a:spLocks noGrp="1"/>
          </p:cNvSpPr>
          <p:nvPr>
            <p:ph type="body" sz="quarter" idx="12"/>
          </p:nvPr>
        </p:nvSpPr>
        <p:spPr>
          <a:xfrm>
            <a:off x="814419" y="1214422"/>
            <a:ext cx="8496299" cy="4857784"/>
          </a:xfrm>
          <a:prstGeom prst="rect">
            <a:avLst/>
          </a:prstGeom>
        </p:spPr>
        <p:txBody>
          <a:bodyPr/>
          <a:lstStyle>
            <a:lvl1pPr>
              <a:defRPr sz="1600">
                <a:latin typeface="+mn-lt"/>
              </a:defRPr>
            </a:lvl1pPr>
          </a:lstStyle>
          <a:p>
            <a:pPr lvl="0"/>
            <a:r>
              <a:rPr lang="fr-FR" dirty="0"/>
              <a:t>Cliquez pour modifier les styles du texte du masque</a:t>
            </a:r>
          </a:p>
          <a:p>
            <a:pPr lvl="0"/>
            <a:endParaRPr lang="fr-FR" dirty="0"/>
          </a:p>
        </p:txBody>
      </p:sp>
    </p:spTree>
    <p:extLst>
      <p:ext uri="{BB962C8B-B14F-4D97-AF65-F5344CB8AC3E}">
        <p14:creationId xmlns:p14="http://schemas.microsoft.com/office/powerpoint/2010/main" val="280132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15"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19" name="Rectangle 18"/>
          <p:cNvSpPr/>
          <p:nvPr userDrawn="1"/>
        </p:nvSpPr>
        <p:spPr bwMode="auto">
          <a:xfrm>
            <a:off x="1023938" y="1857375"/>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1" name="Rectangle 20"/>
          <p:cNvSpPr/>
          <p:nvPr userDrawn="1"/>
        </p:nvSpPr>
        <p:spPr bwMode="auto">
          <a:xfrm>
            <a:off x="1023938" y="2214563"/>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3" name="Rectangle 22"/>
          <p:cNvSpPr/>
          <p:nvPr userDrawn="1"/>
        </p:nvSpPr>
        <p:spPr bwMode="auto">
          <a:xfrm>
            <a:off x="1023938" y="2571750"/>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5" name="Rectangle 24"/>
          <p:cNvSpPr/>
          <p:nvPr userDrawn="1"/>
        </p:nvSpPr>
        <p:spPr bwMode="auto">
          <a:xfrm>
            <a:off x="1023938" y="292893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7" name="Rectangle 26"/>
          <p:cNvSpPr/>
          <p:nvPr userDrawn="1"/>
        </p:nvSpPr>
        <p:spPr bwMode="auto">
          <a:xfrm>
            <a:off x="1023938" y="3286125"/>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9" name="Rectangle 28"/>
          <p:cNvSpPr/>
          <p:nvPr userDrawn="1"/>
        </p:nvSpPr>
        <p:spPr bwMode="auto">
          <a:xfrm>
            <a:off x="1023938" y="3643313"/>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0" name="Rectangle 29"/>
          <p:cNvSpPr/>
          <p:nvPr userDrawn="1"/>
        </p:nvSpPr>
        <p:spPr bwMode="auto">
          <a:xfrm>
            <a:off x="1023938" y="4000500"/>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1" name="Rectangle 30"/>
          <p:cNvSpPr/>
          <p:nvPr userDrawn="1"/>
        </p:nvSpPr>
        <p:spPr bwMode="auto">
          <a:xfrm>
            <a:off x="1023938" y="435768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3"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B0508843-DC1B-4258-826E-472D74D340BC}" type="slidenum">
              <a:rPr lang="fr-FR" sz="1200" smtClean="0">
                <a:solidFill>
                  <a:schemeClr val="bg1"/>
                </a:solidFill>
              </a:rPr>
              <a:pPr algn="ctr" eaLnBrk="1" hangingPunct="1">
                <a:defRPr/>
              </a:pPr>
              <a:t>‹N°›</a:t>
            </a:fld>
            <a:endParaRPr lang="fr-FR" sz="1400" dirty="0">
              <a:solidFill>
                <a:schemeClr val="bg1"/>
              </a:solidFill>
            </a:endParaRPr>
          </a:p>
        </p:txBody>
      </p:sp>
      <p:sp>
        <p:nvSpPr>
          <p:cNvPr id="10"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11" name="Espace réservé du contenu 14"/>
          <p:cNvSpPr>
            <a:spLocks noGrp="1"/>
          </p:cNvSpPr>
          <p:nvPr>
            <p:ph sz="quarter" idx="13"/>
          </p:nvPr>
        </p:nvSpPr>
        <p:spPr bwMode="white">
          <a:xfrm>
            <a:off x="929640" y="178592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4" name="Espace réservé du contenu 14"/>
          <p:cNvSpPr>
            <a:spLocks noGrp="1"/>
          </p:cNvSpPr>
          <p:nvPr>
            <p:ph sz="quarter" idx="14"/>
          </p:nvPr>
        </p:nvSpPr>
        <p:spPr bwMode="white">
          <a:xfrm>
            <a:off x="929640" y="214311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6" name="Espace réservé du contenu 14"/>
          <p:cNvSpPr>
            <a:spLocks noGrp="1"/>
          </p:cNvSpPr>
          <p:nvPr>
            <p:ph sz="quarter" idx="15"/>
          </p:nvPr>
        </p:nvSpPr>
        <p:spPr bwMode="white">
          <a:xfrm>
            <a:off x="929640" y="250030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8" name="Espace réservé du contenu 14"/>
          <p:cNvSpPr>
            <a:spLocks noGrp="1"/>
          </p:cNvSpPr>
          <p:nvPr>
            <p:ph sz="quarter" idx="16"/>
          </p:nvPr>
        </p:nvSpPr>
        <p:spPr bwMode="white">
          <a:xfrm>
            <a:off x="929640" y="285749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0" name="Espace réservé du contenu 14"/>
          <p:cNvSpPr>
            <a:spLocks noGrp="1"/>
          </p:cNvSpPr>
          <p:nvPr>
            <p:ph sz="quarter" idx="17"/>
          </p:nvPr>
        </p:nvSpPr>
        <p:spPr bwMode="white">
          <a:xfrm>
            <a:off x="929640" y="321468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2" name="Espace réservé du contenu 14"/>
          <p:cNvSpPr>
            <a:spLocks noGrp="1"/>
          </p:cNvSpPr>
          <p:nvPr>
            <p:ph sz="quarter" idx="18"/>
          </p:nvPr>
        </p:nvSpPr>
        <p:spPr bwMode="white">
          <a:xfrm>
            <a:off x="929640" y="357187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4" name="Espace réservé du contenu 14"/>
          <p:cNvSpPr>
            <a:spLocks noGrp="1"/>
          </p:cNvSpPr>
          <p:nvPr>
            <p:ph sz="quarter" idx="19"/>
          </p:nvPr>
        </p:nvSpPr>
        <p:spPr bwMode="white">
          <a:xfrm>
            <a:off x="929640" y="392906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6" name="Espace réservé du contenu 14"/>
          <p:cNvSpPr>
            <a:spLocks noGrp="1"/>
          </p:cNvSpPr>
          <p:nvPr>
            <p:ph sz="quarter" idx="20" hasCustomPrompt="1"/>
          </p:nvPr>
        </p:nvSpPr>
        <p:spPr bwMode="white">
          <a:xfrm>
            <a:off x="929640" y="428625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err="1"/>
              <a:t>Modiiez</a:t>
            </a:r>
            <a:r>
              <a:rPr lang="fr-FR" dirty="0"/>
              <a:t> les styles du texte du masque</a:t>
            </a:r>
          </a:p>
        </p:txBody>
      </p:sp>
    </p:spTree>
    <p:extLst>
      <p:ext uri="{BB962C8B-B14F-4D97-AF65-F5344CB8AC3E}">
        <p14:creationId xmlns:p14="http://schemas.microsoft.com/office/powerpoint/2010/main" val="412004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OMMAIRE + Annexes">
    <p:spTree>
      <p:nvGrpSpPr>
        <p:cNvPr id="1" name=""/>
        <p:cNvGrpSpPr/>
        <p:nvPr/>
      </p:nvGrpSpPr>
      <p:grpSpPr>
        <a:xfrm>
          <a:off x="0" y="0"/>
          <a:ext cx="0" cy="0"/>
          <a:chOff x="0" y="0"/>
          <a:chExt cx="0" cy="0"/>
        </a:xfrm>
      </p:grpSpPr>
      <p:sp>
        <p:nvSpPr>
          <p:cNvPr id="17"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19" name="Rectangle 1"/>
          <p:cNvSpPr>
            <a:spLocks noChangeArrowheads="1"/>
          </p:cNvSpPr>
          <p:nvPr userDrawn="1"/>
        </p:nvSpPr>
        <p:spPr bwMode="auto">
          <a:xfrm>
            <a:off x="1595438" y="1428750"/>
            <a:ext cx="5097462"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spcAft>
                <a:spcPts val="850"/>
              </a:spcAft>
            </a:pPr>
            <a:r>
              <a:rPr lang="fr-FR" sz="1600" dirty="0">
                <a:solidFill>
                  <a:srgbClr val="333333"/>
                </a:solidFill>
                <a:cs typeface="Times New Roman" pitchFamily="18" charset="0"/>
              </a:rPr>
              <a:t>Les points forts de la proposition Argo&amp;Siloe</a:t>
            </a:r>
          </a:p>
          <a:p>
            <a:pPr eaLnBrk="0" hangingPunct="0">
              <a:spcAft>
                <a:spcPts val="850"/>
              </a:spcAft>
            </a:pPr>
            <a:r>
              <a:rPr lang="fr-FR" sz="1600" dirty="0">
                <a:solidFill>
                  <a:srgbClr val="333333"/>
                </a:solidFill>
                <a:cs typeface="Times New Roman" pitchFamily="18" charset="0"/>
              </a:rPr>
              <a:t>Contexte et objectifs</a:t>
            </a:r>
          </a:p>
          <a:p>
            <a:pPr eaLnBrk="0" hangingPunct="0">
              <a:spcAft>
                <a:spcPts val="850"/>
              </a:spcAft>
            </a:pPr>
            <a:r>
              <a:rPr lang="fr-FR" sz="1600" dirty="0">
                <a:solidFill>
                  <a:srgbClr val="333333"/>
                </a:solidFill>
                <a:cs typeface="Times New Roman" pitchFamily="18" charset="0"/>
              </a:rPr>
              <a:t>Schéma global d</a:t>
            </a:r>
            <a:r>
              <a:rPr lang="fr-FR" altLang="ja-JP" sz="1600" dirty="0">
                <a:solidFill>
                  <a:srgbClr val="333333"/>
                </a:solidFill>
                <a:cs typeface="Times New Roman" pitchFamily="18" charset="0"/>
              </a:rPr>
              <a:t>'intervention</a:t>
            </a:r>
            <a:endParaRPr lang="fr-FR" altLang="ja-JP" sz="1600" dirty="0"/>
          </a:p>
          <a:p>
            <a:pPr eaLnBrk="0" hangingPunct="0">
              <a:spcAft>
                <a:spcPts val="850"/>
              </a:spcAft>
            </a:pPr>
            <a:r>
              <a:rPr lang="fr-FR" sz="1600" dirty="0">
                <a:solidFill>
                  <a:srgbClr val="333333"/>
                </a:solidFill>
                <a:cs typeface="Times New Roman" pitchFamily="18" charset="0"/>
              </a:rPr>
              <a:t>Déroulement et méthodologie de chacune des phases</a:t>
            </a:r>
            <a:endParaRPr lang="fr-FR" sz="1600" dirty="0"/>
          </a:p>
          <a:p>
            <a:pPr eaLnBrk="0" hangingPunct="0">
              <a:spcAft>
                <a:spcPts val="850"/>
              </a:spcAft>
            </a:pPr>
            <a:r>
              <a:rPr lang="fr-FR" sz="1600" dirty="0">
                <a:solidFill>
                  <a:srgbClr val="333333"/>
                </a:solidFill>
                <a:cs typeface="Times New Roman" pitchFamily="18" charset="0"/>
              </a:rPr>
              <a:t>Pilotage de la mission &amp; Calendrier</a:t>
            </a:r>
            <a:endParaRPr lang="fr-FR" sz="1600" dirty="0"/>
          </a:p>
          <a:p>
            <a:pPr eaLnBrk="0" hangingPunct="0">
              <a:spcAft>
                <a:spcPts val="850"/>
              </a:spcAft>
            </a:pPr>
            <a:r>
              <a:rPr lang="fr-FR" sz="1600" dirty="0">
                <a:solidFill>
                  <a:srgbClr val="333333"/>
                </a:solidFill>
                <a:cs typeface="Times New Roman" pitchFamily="18" charset="0"/>
              </a:rPr>
              <a:t>Budget</a:t>
            </a:r>
            <a:endParaRPr lang="fr-FR" sz="1600" dirty="0"/>
          </a:p>
          <a:p>
            <a:pPr eaLnBrk="0" hangingPunct="0">
              <a:spcAft>
                <a:spcPts val="850"/>
              </a:spcAft>
            </a:pPr>
            <a:r>
              <a:rPr lang="fr-FR" sz="1600" dirty="0">
                <a:solidFill>
                  <a:srgbClr val="333333"/>
                </a:solidFill>
                <a:cs typeface="Times New Roman" pitchFamily="18" charset="0"/>
              </a:rPr>
              <a:t>Présentation du cabinet Argo&amp;Siloe</a:t>
            </a:r>
            <a:endParaRPr lang="fr-FR" sz="1600" dirty="0"/>
          </a:p>
          <a:p>
            <a:pPr eaLnBrk="0" hangingPunct="0">
              <a:spcAft>
                <a:spcPts val="850"/>
              </a:spcAft>
            </a:pPr>
            <a:r>
              <a:rPr lang="fr-FR" sz="1600" dirty="0">
                <a:solidFill>
                  <a:srgbClr val="333333"/>
                </a:solidFill>
                <a:cs typeface="Times New Roman" pitchFamily="18" charset="0"/>
              </a:rPr>
              <a:t>L</a:t>
            </a:r>
            <a:r>
              <a:rPr lang="fr-FR" altLang="ja-JP" sz="1600" dirty="0">
                <a:solidFill>
                  <a:srgbClr val="333333"/>
                </a:solidFill>
                <a:cs typeface="Times New Roman" pitchFamily="18" charset="0"/>
              </a:rPr>
              <a:t>'équipe d'intervenants</a:t>
            </a:r>
            <a:endParaRPr lang="fr-FR" altLang="ja-JP" sz="1600" dirty="0"/>
          </a:p>
          <a:p>
            <a:pPr eaLnBrk="0" hangingPunct="0">
              <a:spcAft>
                <a:spcPts val="850"/>
              </a:spcAft>
            </a:pPr>
            <a:r>
              <a:rPr lang="fr-FR" sz="1600" dirty="0">
                <a:solidFill>
                  <a:srgbClr val="333333"/>
                </a:solidFill>
                <a:cs typeface="Times New Roman" pitchFamily="18" charset="0"/>
              </a:rPr>
              <a:t>Nos Références </a:t>
            </a:r>
          </a:p>
          <a:p>
            <a:pPr eaLnBrk="0" hangingPunct="0">
              <a:spcAft>
                <a:spcPts val="850"/>
              </a:spcAft>
            </a:pPr>
            <a:r>
              <a:rPr lang="fr-FR" sz="1600" dirty="0">
                <a:solidFill>
                  <a:srgbClr val="333333"/>
                </a:solidFill>
                <a:cs typeface="Times New Roman" pitchFamily="18" charset="0"/>
              </a:rPr>
              <a:t/>
            </a:r>
            <a:br>
              <a:rPr lang="fr-FR" sz="1600" dirty="0">
                <a:solidFill>
                  <a:srgbClr val="333333"/>
                </a:solidFill>
                <a:cs typeface="Times New Roman" pitchFamily="18" charset="0"/>
              </a:rPr>
            </a:br>
            <a:r>
              <a:rPr lang="fr-FR" sz="1600" dirty="0">
                <a:solidFill>
                  <a:srgbClr val="333333"/>
                </a:solidFill>
                <a:cs typeface="Times New Roman" pitchFamily="18" charset="0"/>
              </a:rPr>
              <a:t>Annexes</a:t>
            </a:r>
            <a:endParaRPr lang="fr-FR" sz="1600" dirty="0"/>
          </a:p>
        </p:txBody>
      </p:sp>
      <p:sp>
        <p:nvSpPr>
          <p:cNvPr id="21" name="Rectangle 20"/>
          <p:cNvSpPr/>
          <p:nvPr userDrawn="1"/>
        </p:nvSpPr>
        <p:spPr bwMode="auto">
          <a:xfrm>
            <a:off x="1023938" y="1857375"/>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3" name="Rectangle 22"/>
          <p:cNvSpPr/>
          <p:nvPr userDrawn="1"/>
        </p:nvSpPr>
        <p:spPr bwMode="auto">
          <a:xfrm>
            <a:off x="1023938" y="2214563"/>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5" name="Rectangle 24"/>
          <p:cNvSpPr/>
          <p:nvPr userDrawn="1"/>
        </p:nvSpPr>
        <p:spPr bwMode="auto">
          <a:xfrm>
            <a:off x="1023938" y="2571750"/>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7" name="Rectangle 26"/>
          <p:cNvSpPr/>
          <p:nvPr userDrawn="1"/>
        </p:nvSpPr>
        <p:spPr bwMode="auto">
          <a:xfrm>
            <a:off x="1023938" y="292893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29" name="Rectangle 28"/>
          <p:cNvSpPr/>
          <p:nvPr userDrawn="1"/>
        </p:nvSpPr>
        <p:spPr bwMode="auto">
          <a:xfrm>
            <a:off x="1023938" y="3286125"/>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0" name="Rectangle 29"/>
          <p:cNvSpPr/>
          <p:nvPr userDrawn="1"/>
        </p:nvSpPr>
        <p:spPr bwMode="auto">
          <a:xfrm>
            <a:off x="1023938" y="3643313"/>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1" name="Rectangle 30"/>
          <p:cNvSpPr/>
          <p:nvPr userDrawn="1"/>
        </p:nvSpPr>
        <p:spPr bwMode="auto">
          <a:xfrm>
            <a:off x="1023938" y="4000500"/>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2" name="Rectangle 31"/>
          <p:cNvSpPr/>
          <p:nvPr userDrawn="1"/>
        </p:nvSpPr>
        <p:spPr bwMode="auto">
          <a:xfrm>
            <a:off x="1023938" y="435768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3" name="Rectangle 32"/>
          <p:cNvSpPr/>
          <p:nvPr userDrawn="1"/>
        </p:nvSpPr>
        <p:spPr bwMode="auto">
          <a:xfrm>
            <a:off x="1023938" y="150018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34"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65443522-0D88-4206-8E6D-7BEA5C84381A}" type="slidenum">
              <a:rPr lang="fr-FR" sz="1200" smtClean="0">
                <a:solidFill>
                  <a:schemeClr val="bg1"/>
                </a:solidFill>
              </a:rPr>
              <a:pPr algn="ctr" eaLnBrk="1" hangingPunct="1">
                <a:defRPr/>
              </a:pPr>
              <a:t>‹N°›</a:t>
            </a:fld>
            <a:endParaRPr lang="fr-FR" sz="1400" dirty="0">
              <a:solidFill>
                <a:schemeClr val="bg1"/>
              </a:solidFill>
            </a:endParaRPr>
          </a:p>
        </p:txBody>
      </p:sp>
      <p:sp>
        <p:nvSpPr>
          <p:cNvPr id="36" name="Rectangle 35"/>
          <p:cNvSpPr/>
          <p:nvPr userDrawn="1"/>
        </p:nvSpPr>
        <p:spPr bwMode="auto">
          <a:xfrm>
            <a:off x="1023938" y="4929188"/>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10"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11" name="Espace réservé du contenu 14"/>
          <p:cNvSpPr>
            <a:spLocks noGrp="1"/>
          </p:cNvSpPr>
          <p:nvPr>
            <p:ph sz="quarter" idx="13"/>
          </p:nvPr>
        </p:nvSpPr>
        <p:spPr bwMode="white">
          <a:xfrm>
            <a:off x="929640" y="178592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4" name="Espace réservé du contenu 14"/>
          <p:cNvSpPr>
            <a:spLocks noGrp="1"/>
          </p:cNvSpPr>
          <p:nvPr>
            <p:ph sz="quarter" idx="14"/>
          </p:nvPr>
        </p:nvSpPr>
        <p:spPr bwMode="white">
          <a:xfrm>
            <a:off x="929640" y="214311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6" name="Espace réservé du contenu 14"/>
          <p:cNvSpPr>
            <a:spLocks noGrp="1"/>
          </p:cNvSpPr>
          <p:nvPr>
            <p:ph sz="quarter" idx="15"/>
          </p:nvPr>
        </p:nvSpPr>
        <p:spPr bwMode="white">
          <a:xfrm>
            <a:off x="929640" y="250030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18" name="Espace réservé du contenu 14"/>
          <p:cNvSpPr>
            <a:spLocks noGrp="1"/>
          </p:cNvSpPr>
          <p:nvPr>
            <p:ph sz="quarter" idx="16"/>
          </p:nvPr>
        </p:nvSpPr>
        <p:spPr bwMode="white">
          <a:xfrm>
            <a:off x="929640" y="285749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0" name="Espace réservé du contenu 14"/>
          <p:cNvSpPr>
            <a:spLocks noGrp="1"/>
          </p:cNvSpPr>
          <p:nvPr>
            <p:ph sz="quarter" idx="17"/>
          </p:nvPr>
        </p:nvSpPr>
        <p:spPr bwMode="white">
          <a:xfrm>
            <a:off x="929640" y="321468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2" name="Espace réservé du contenu 14"/>
          <p:cNvSpPr>
            <a:spLocks noGrp="1"/>
          </p:cNvSpPr>
          <p:nvPr>
            <p:ph sz="quarter" idx="18"/>
          </p:nvPr>
        </p:nvSpPr>
        <p:spPr bwMode="white">
          <a:xfrm>
            <a:off x="929640" y="357187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4" name="Espace réservé du contenu 14"/>
          <p:cNvSpPr>
            <a:spLocks noGrp="1"/>
          </p:cNvSpPr>
          <p:nvPr>
            <p:ph sz="quarter" idx="19"/>
          </p:nvPr>
        </p:nvSpPr>
        <p:spPr bwMode="white">
          <a:xfrm>
            <a:off x="929640" y="392906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6" name="Espace réservé du contenu 14"/>
          <p:cNvSpPr>
            <a:spLocks noGrp="1"/>
          </p:cNvSpPr>
          <p:nvPr>
            <p:ph sz="quarter" idx="20"/>
          </p:nvPr>
        </p:nvSpPr>
        <p:spPr bwMode="white">
          <a:xfrm>
            <a:off x="929640" y="428625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28" name="Espace réservé du contenu 14"/>
          <p:cNvSpPr>
            <a:spLocks noGrp="1"/>
          </p:cNvSpPr>
          <p:nvPr>
            <p:ph sz="quarter" idx="21"/>
          </p:nvPr>
        </p:nvSpPr>
        <p:spPr bwMode="white">
          <a:xfrm>
            <a:off x="929640" y="1428736"/>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
        <p:nvSpPr>
          <p:cNvPr id="35" name="Espace réservé du contenu 14"/>
          <p:cNvSpPr>
            <a:spLocks noGrp="1"/>
          </p:cNvSpPr>
          <p:nvPr>
            <p:ph sz="quarter" idx="22"/>
          </p:nvPr>
        </p:nvSpPr>
        <p:spPr bwMode="white">
          <a:xfrm>
            <a:off x="929640" y="4857760"/>
            <a:ext cx="500066" cy="357190"/>
          </a:xfrm>
          <a:prstGeom prst="rect">
            <a:avLst/>
          </a:prstGeom>
        </p:spPr>
        <p:txBody>
          <a:bodyPr lIns="97299" tIns="48650" rIns="97299" bIns="48650"/>
          <a:lstStyle>
            <a:lvl1pPr algn="r">
              <a:buFontTx/>
              <a:buNone/>
              <a:defRPr sz="2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Tree>
    <p:extLst>
      <p:ext uri="{BB962C8B-B14F-4D97-AF65-F5344CB8AC3E}">
        <p14:creationId xmlns:p14="http://schemas.microsoft.com/office/powerpoint/2010/main" val="81308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6" name="Rectangle 11"/>
          <p:cNvSpPr>
            <a:spLocks noChangeArrowheads="1"/>
          </p:cNvSpPr>
          <p:nvPr userDrawn="1"/>
        </p:nvSpPr>
        <p:spPr bwMode="gray">
          <a:xfrm>
            <a:off x="785813" y="31432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9"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C87191FB-3D3C-49AA-9619-254AA7F8A290}"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452538" y="3217863"/>
            <a:ext cx="7858180" cy="496889"/>
          </a:xfrm>
          <a:prstGeom prst="rect">
            <a:avLst/>
          </a:prstGeom>
        </p:spPr>
        <p:txBody>
          <a:bodyPr/>
          <a:lstStyle>
            <a:lvl1pPr>
              <a:defRPr sz="2200"/>
            </a:lvl1pPr>
          </a:lstStyle>
          <a:p>
            <a:r>
              <a:rPr lang="fr-FR"/>
              <a:t>Modifiez le style du titre</a:t>
            </a:r>
            <a:endParaRPr lang="fr-FR" dirty="0"/>
          </a:p>
        </p:txBody>
      </p:sp>
      <p:sp>
        <p:nvSpPr>
          <p:cNvPr id="13" name="Text Placeholder 7"/>
          <p:cNvSpPr>
            <a:spLocks noGrp="1"/>
          </p:cNvSpPr>
          <p:nvPr>
            <p:ph type="body" sz="quarter" idx="12"/>
          </p:nvPr>
        </p:nvSpPr>
        <p:spPr>
          <a:xfrm>
            <a:off x="1166786" y="3929066"/>
            <a:ext cx="8144938" cy="357190"/>
          </a:xfrm>
          <a:prstGeom prst="rect">
            <a:avLst/>
          </a:prstGeom>
        </p:spPr>
        <p:txBody>
          <a:bodyPr/>
          <a:lstStyle/>
          <a:p>
            <a:pPr lvl="0"/>
            <a:r>
              <a:rPr lang="fr-FR"/>
              <a:t>Modifiez les styles du texte du masque</a:t>
            </a:r>
          </a:p>
        </p:txBody>
      </p:sp>
      <p:sp>
        <p:nvSpPr>
          <p:cNvPr id="14" name="Espace réservé du contenu 14"/>
          <p:cNvSpPr>
            <a:spLocks noGrp="1"/>
          </p:cNvSpPr>
          <p:nvPr>
            <p:ph sz="quarter" idx="13"/>
          </p:nvPr>
        </p:nvSpPr>
        <p:spPr bwMode="white">
          <a:xfrm>
            <a:off x="771570" y="3071810"/>
            <a:ext cx="680968" cy="689377"/>
          </a:xfrm>
          <a:prstGeom prst="rect">
            <a:avLst/>
          </a:prstGeom>
        </p:spPr>
        <p:txBody>
          <a:bodyPr lIns="97299" tIns="48650" rIns="97299" bIns="48650"/>
          <a:lstStyle>
            <a:lvl1pPr algn="r">
              <a:buFontTx/>
              <a:buNone/>
              <a:defRPr sz="4400" b="1">
                <a:solidFill>
                  <a:schemeClr val="bg1"/>
                </a:solidFill>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a:t>Modifiez les styles du texte du masque</a:t>
            </a:r>
          </a:p>
        </p:txBody>
      </p:sp>
    </p:spTree>
    <p:extLst>
      <p:ext uri="{BB962C8B-B14F-4D97-AF65-F5344CB8AC3E}">
        <p14:creationId xmlns:p14="http://schemas.microsoft.com/office/powerpoint/2010/main" val="320316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hapitre et texte">
    <p:spTree>
      <p:nvGrpSpPr>
        <p:cNvPr id="1" name=""/>
        <p:cNvGrpSpPr/>
        <p:nvPr/>
      </p:nvGrpSpPr>
      <p:grpSpPr>
        <a:xfrm>
          <a:off x="0" y="0"/>
          <a:ext cx="0" cy="0"/>
          <a:chOff x="0" y="0"/>
          <a:chExt cx="0" cy="0"/>
        </a:xfrm>
      </p:grpSpPr>
      <p:sp>
        <p:nvSpPr>
          <p:cNvPr id="5"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7"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C620CB16-0D03-4726-96DE-29CC213EF310}"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023910" y="357166"/>
            <a:ext cx="8286808" cy="377825"/>
          </a:xfrm>
          <a:prstGeom prst="rect">
            <a:avLst/>
          </a:prstGeom>
        </p:spPr>
        <p:txBody>
          <a:bodyPr/>
          <a:lstStyle>
            <a:lvl1pPr>
              <a:defRPr sz="2200"/>
            </a:lvl1pPr>
          </a:lstStyle>
          <a:p>
            <a:r>
              <a:rPr lang="fr-FR" dirty="0"/>
              <a:t>Modifiez le style du titre</a:t>
            </a:r>
          </a:p>
        </p:txBody>
      </p:sp>
      <p:sp>
        <p:nvSpPr>
          <p:cNvPr id="8" name="Text Placeholder 7"/>
          <p:cNvSpPr>
            <a:spLocks noGrp="1"/>
          </p:cNvSpPr>
          <p:nvPr>
            <p:ph type="body" sz="quarter" idx="12"/>
          </p:nvPr>
        </p:nvSpPr>
        <p:spPr>
          <a:xfrm>
            <a:off x="367862" y="1111454"/>
            <a:ext cx="5232838" cy="5115324"/>
          </a:xfrm>
          <a:prstGeom prst="rect">
            <a:avLst/>
          </a:prstGeom>
        </p:spPr>
        <p:txBody>
          <a:bodyPr/>
          <a:lstStyle>
            <a:lvl1pPr>
              <a:defRPr sz="1400"/>
            </a:lvl1pPr>
            <a:lvl2pPr marL="454025" indent="-187325">
              <a:buSzPct val="90000"/>
              <a:defRPr sz="1400">
                <a:solidFill>
                  <a:schemeClr val="tx1"/>
                </a:solidFill>
              </a:defRPr>
            </a:lvl2pPr>
            <a:lvl3pPr marL="623888" indent="-173038">
              <a:defRPr sz="1400"/>
            </a:lvl3pPr>
            <a:lvl4pPr marL="889000" indent="-180975">
              <a:defRPr sz="1400"/>
            </a:lvl4pPr>
            <a:lvl5pPr marL="1431925" indent="-438150">
              <a:buNone/>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100767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itre et texte">
    <p:spTree>
      <p:nvGrpSpPr>
        <p:cNvPr id="1" name=""/>
        <p:cNvGrpSpPr/>
        <p:nvPr/>
      </p:nvGrpSpPr>
      <p:grpSpPr>
        <a:xfrm>
          <a:off x="0" y="0"/>
          <a:ext cx="0" cy="0"/>
          <a:chOff x="0" y="0"/>
          <a:chExt cx="0" cy="0"/>
        </a:xfrm>
      </p:grpSpPr>
      <p:sp>
        <p:nvSpPr>
          <p:cNvPr id="5"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7"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C620CB16-0D03-4726-96DE-29CC213EF310}"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023910" y="357166"/>
            <a:ext cx="8286808" cy="377825"/>
          </a:xfrm>
          <a:prstGeom prst="rect">
            <a:avLst/>
          </a:prstGeom>
        </p:spPr>
        <p:txBody>
          <a:bodyPr/>
          <a:lstStyle>
            <a:lvl1pPr>
              <a:defRPr sz="2200"/>
            </a:lvl1pPr>
          </a:lstStyle>
          <a:p>
            <a:r>
              <a:rPr lang="fr-FR" dirty="0"/>
              <a:t>Modifiez le style du titre</a:t>
            </a:r>
          </a:p>
        </p:txBody>
      </p:sp>
      <p:sp>
        <p:nvSpPr>
          <p:cNvPr id="8" name="Text Placeholder 7"/>
          <p:cNvSpPr>
            <a:spLocks noGrp="1"/>
          </p:cNvSpPr>
          <p:nvPr>
            <p:ph type="body" sz="quarter" idx="12"/>
          </p:nvPr>
        </p:nvSpPr>
        <p:spPr>
          <a:xfrm>
            <a:off x="859998" y="1111454"/>
            <a:ext cx="8496000" cy="5115324"/>
          </a:xfrm>
          <a:prstGeom prst="rect">
            <a:avLst/>
          </a:prstGeom>
        </p:spPr>
        <p:txBody>
          <a:bodyPr/>
          <a:lstStyle>
            <a:lvl1pPr>
              <a:defRPr sz="1400"/>
            </a:lvl1pPr>
            <a:lvl2pPr marL="454025" indent="-187325">
              <a:buSzPct val="90000"/>
              <a:defRPr sz="1400">
                <a:solidFill>
                  <a:schemeClr val="tx1"/>
                </a:solidFill>
              </a:defRPr>
            </a:lvl2pPr>
            <a:lvl3pPr marL="623888" indent="-173038">
              <a:defRPr sz="1400"/>
            </a:lvl3pPr>
            <a:lvl4pPr marL="889000" indent="-180975">
              <a:defRPr sz="1400"/>
            </a:lvl4pPr>
            <a:lvl5pPr marL="1431925" indent="-438150">
              <a:buNone/>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Tree>
    <p:extLst>
      <p:ext uri="{BB962C8B-B14F-4D97-AF65-F5344CB8AC3E}">
        <p14:creationId xmlns:p14="http://schemas.microsoft.com/office/powerpoint/2010/main" val="60226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itre ; sous-titre et texte">
    <p:spTree>
      <p:nvGrpSpPr>
        <p:cNvPr id="1" name=""/>
        <p:cNvGrpSpPr/>
        <p:nvPr/>
      </p:nvGrpSpPr>
      <p:grpSpPr>
        <a:xfrm>
          <a:off x="0" y="0"/>
          <a:ext cx="0" cy="0"/>
          <a:chOff x="0" y="0"/>
          <a:chExt cx="0" cy="0"/>
        </a:xfrm>
      </p:grpSpPr>
      <p:sp>
        <p:nvSpPr>
          <p:cNvPr id="6"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9"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A11AED60-BA7A-4252-B3C1-24A7ECE4EA65}"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8" name="Text Placeholder 7"/>
          <p:cNvSpPr>
            <a:spLocks noGrp="1"/>
          </p:cNvSpPr>
          <p:nvPr>
            <p:ph type="body" sz="quarter" idx="13"/>
          </p:nvPr>
        </p:nvSpPr>
        <p:spPr>
          <a:xfrm>
            <a:off x="798576" y="928670"/>
            <a:ext cx="8474660" cy="357190"/>
          </a:xfrm>
          <a:prstGeom prst="rect">
            <a:avLst/>
          </a:prstGeom>
        </p:spPr>
        <p:txBody>
          <a:bodyPr/>
          <a:lstStyle>
            <a:lvl1pPr>
              <a:defRPr sz="1200"/>
            </a:lvl1pPr>
          </a:lstStyle>
          <a:p>
            <a:pPr lvl="0"/>
            <a:r>
              <a:rPr lang="fr-FR"/>
              <a:t>Modifiez les styles du texte du masque</a:t>
            </a:r>
          </a:p>
        </p:txBody>
      </p:sp>
      <p:sp>
        <p:nvSpPr>
          <p:cNvPr id="10" name="Text Placeholder 7"/>
          <p:cNvSpPr>
            <a:spLocks noGrp="1"/>
          </p:cNvSpPr>
          <p:nvPr>
            <p:ph type="body" sz="quarter" idx="12"/>
          </p:nvPr>
        </p:nvSpPr>
        <p:spPr>
          <a:xfrm>
            <a:off x="814419" y="1428736"/>
            <a:ext cx="8496299" cy="4857784"/>
          </a:xfrm>
          <a:prstGeom prst="rect">
            <a:avLst/>
          </a:prstGeom>
        </p:spPr>
        <p:txBody>
          <a:bodyPr/>
          <a:lstStyle>
            <a:lvl1pPr>
              <a:defRPr sz="1200"/>
            </a:lvl1pPr>
            <a:lvl2pPr marL="454025" indent="-280988">
              <a:defRPr sz="1200">
                <a:solidFill>
                  <a:schemeClr val="tx1"/>
                </a:solidFill>
              </a:defRPr>
            </a:lvl2pPr>
            <a:lvl3pPr marL="528638" indent="-173038">
              <a:defRPr sz="1200"/>
            </a:lvl3pPr>
            <a:lvl4pPr marL="889000" indent="-180975">
              <a:defRPr sz="1200"/>
            </a:lvl4pPr>
            <a:lvl5pPr marL="1431925" indent="-438150">
              <a:buNone/>
              <a:defRPr sz="12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189471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hapitre et sous-Titre ss texte">
    <p:spTree>
      <p:nvGrpSpPr>
        <p:cNvPr id="1" name=""/>
        <p:cNvGrpSpPr/>
        <p:nvPr/>
      </p:nvGrpSpPr>
      <p:grpSpPr>
        <a:xfrm>
          <a:off x="0" y="0"/>
          <a:ext cx="0" cy="0"/>
          <a:chOff x="0" y="0"/>
          <a:chExt cx="0" cy="0"/>
        </a:xfrm>
      </p:grpSpPr>
      <p:sp>
        <p:nvSpPr>
          <p:cNvPr id="5"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7"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522F2FDB-E6AC-455C-83E8-85831D968EBF}"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
        <p:nvSpPr>
          <p:cNvPr id="8" name="Text Placeholder 7"/>
          <p:cNvSpPr>
            <a:spLocks noGrp="1"/>
          </p:cNvSpPr>
          <p:nvPr>
            <p:ph type="body" sz="quarter" idx="13"/>
          </p:nvPr>
        </p:nvSpPr>
        <p:spPr>
          <a:xfrm>
            <a:off x="798576" y="928670"/>
            <a:ext cx="8474660" cy="357190"/>
          </a:xfrm>
          <a:prstGeom prst="rect">
            <a:avLst/>
          </a:prstGeom>
        </p:spPr>
        <p:txBody>
          <a:bodyPr/>
          <a:lstStyle>
            <a:lvl1pPr>
              <a:defRPr sz="1200"/>
            </a:lvl1pPr>
          </a:lstStyle>
          <a:p>
            <a:pPr lvl="0"/>
            <a:r>
              <a:rPr lang="fr-FR"/>
              <a:t>Modifiez les styles du texte du masque</a:t>
            </a:r>
          </a:p>
        </p:txBody>
      </p:sp>
    </p:spTree>
    <p:extLst>
      <p:ext uri="{BB962C8B-B14F-4D97-AF65-F5344CB8AC3E}">
        <p14:creationId xmlns:p14="http://schemas.microsoft.com/office/powerpoint/2010/main" val="15403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hapitre seul">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381000" y="285750"/>
            <a:ext cx="523875" cy="527050"/>
          </a:xfrm>
          <a:prstGeom prst="rect">
            <a:avLst/>
          </a:prstGeom>
          <a:solidFill>
            <a:srgbClr val="40404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endParaRPr lang="fr-FR" sz="5400" b="1" dirty="0">
              <a:solidFill>
                <a:srgbClr val="FFFFFF"/>
              </a:solidFill>
            </a:endParaRPr>
          </a:p>
        </p:txBody>
      </p:sp>
      <p:sp>
        <p:nvSpPr>
          <p:cNvPr id="6" name="Espace réservé du numéro de diapositive 1"/>
          <p:cNvSpPr txBox="1">
            <a:spLocks/>
          </p:cNvSpPr>
          <p:nvPr userDrawn="1"/>
        </p:nvSpPr>
        <p:spPr bwMode="auto">
          <a:xfrm>
            <a:off x="9239250" y="6500813"/>
            <a:ext cx="560388" cy="263525"/>
          </a:xfrm>
          <a:prstGeom prst="rect">
            <a:avLst/>
          </a:prstGeom>
          <a:noFill/>
          <a:ln>
            <a:noFill/>
          </a:ln>
          <a:extLst/>
        </p:spPr>
        <p:txBody>
          <a:bodyPr/>
          <a:lstStyle>
            <a:lvl1pPr eaLnBrk="0" hangingPunct="0">
              <a:defRPr sz="2000">
                <a:solidFill>
                  <a:srgbClr val="FF6600"/>
                </a:solidFill>
                <a:latin typeface="Arial" pitchFamily="34" charset="0"/>
                <a:ea typeface="ＭＳ Ｐゴシック" pitchFamily="34" charset="-128"/>
              </a:defRPr>
            </a:lvl1pPr>
            <a:lvl2pPr marL="742950" indent="-285750" eaLnBrk="0" hangingPunct="0">
              <a:defRPr sz="2000">
                <a:solidFill>
                  <a:srgbClr val="FF6600"/>
                </a:solidFill>
                <a:latin typeface="Arial" pitchFamily="34" charset="0"/>
                <a:ea typeface="ＭＳ Ｐゴシック" pitchFamily="34" charset="-128"/>
              </a:defRPr>
            </a:lvl2pPr>
            <a:lvl3pPr marL="1143000" indent="-228600" eaLnBrk="0" hangingPunct="0">
              <a:defRPr sz="2000">
                <a:solidFill>
                  <a:srgbClr val="FF6600"/>
                </a:solidFill>
                <a:latin typeface="Arial" pitchFamily="34" charset="0"/>
                <a:ea typeface="ＭＳ Ｐゴシック" pitchFamily="34" charset="-128"/>
              </a:defRPr>
            </a:lvl3pPr>
            <a:lvl4pPr marL="1600200" indent="-228600" eaLnBrk="0" hangingPunct="0">
              <a:defRPr sz="2000">
                <a:solidFill>
                  <a:srgbClr val="FF6600"/>
                </a:solidFill>
                <a:latin typeface="Arial" pitchFamily="34" charset="0"/>
                <a:ea typeface="ＭＳ Ｐゴシック" pitchFamily="34" charset="-128"/>
              </a:defRPr>
            </a:lvl4pPr>
            <a:lvl5pPr marL="2057400" indent="-228600" eaLnBrk="0" hangingPunct="0">
              <a:defRPr sz="2000">
                <a:solidFill>
                  <a:srgbClr val="FF66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pitchFamily="34" charset="0"/>
                <a:ea typeface="ＭＳ Ｐゴシック" pitchFamily="34" charset="-128"/>
              </a:defRPr>
            </a:lvl9pPr>
          </a:lstStyle>
          <a:p>
            <a:pPr algn="ctr" eaLnBrk="1" hangingPunct="1">
              <a:defRPr/>
            </a:pPr>
            <a:fld id="{8C88540A-7D65-4FCC-955C-F482739AB43A}" type="slidenum">
              <a:rPr lang="fr-FR" sz="1200" smtClean="0">
                <a:solidFill>
                  <a:schemeClr val="bg1"/>
                </a:solidFill>
              </a:rPr>
              <a:pPr algn="ctr" eaLnBrk="1" hangingPunct="1">
                <a:defRPr/>
              </a:pPr>
              <a:t>‹N°›</a:t>
            </a:fld>
            <a:endParaRPr lang="fr-FR" sz="1400" dirty="0">
              <a:solidFill>
                <a:schemeClr val="bg1"/>
              </a:solidFill>
            </a:endParaRPr>
          </a:p>
        </p:txBody>
      </p:sp>
      <p:sp>
        <p:nvSpPr>
          <p:cNvPr id="12" name="Titre 1"/>
          <p:cNvSpPr>
            <a:spLocks noGrp="1"/>
          </p:cNvSpPr>
          <p:nvPr>
            <p:ph type="title"/>
          </p:nvPr>
        </p:nvSpPr>
        <p:spPr>
          <a:xfrm>
            <a:off x="1023910" y="357166"/>
            <a:ext cx="8286808" cy="377825"/>
          </a:xfrm>
          <a:prstGeom prst="rect">
            <a:avLst/>
          </a:prstGeom>
        </p:spPr>
        <p:txBody>
          <a:bodyPr/>
          <a:lstStyle>
            <a:lvl1pPr>
              <a:defRPr sz="2200"/>
            </a:lvl1pPr>
          </a:lstStyle>
          <a:p>
            <a:r>
              <a:rPr lang="fr-FR"/>
              <a:t>Modifiez le style du titre</a:t>
            </a:r>
            <a:endParaRPr lang="fr-FR" dirty="0"/>
          </a:p>
        </p:txBody>
      </p:sp>
    </p:spTree>
    <p:extLst>
      <p:ext uri="{BB962C8B-B14F-4D97-AF65-F5344CB8AC3E}">
        <p14:creationId xmlns:p14="http://schemas.microsoft.com/office/powerpoint/2010/main" val="102406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56"/>
          <p:cNvSpPr txBox="1">
            <a:spLocks noChangeArrowheads="1"/>
          </p:cNvSpPr>
          <p:nvPr/>
        </p:nvSpPr>
        <p:spPr bwMode="gray">
          <a:xfrm>
            <a:off x="1309688" y="6500813"/>
            <a:ext cx="8001000" cy="285750"/>
          </a:xfrm>
          <a:prstGeom prst="rect">
            <a:avLst/>
          </a:prstGeom>
          <a:solidFill>
            <a:schemeClr val="tx1">
              <a:lumMod val="75000"/>
              <a:lumOff val="25000"/>
            </a:schemeClr>
          </a:solidFill>
          <a:ln w="9525">
            <a:noFill/>
            <a:miter lim="800000"/>
            <a:headEnd/>
            <a:tailEnd/>
          </a:ln>
          <a:effectLst/>
        </p:spPr>
        <p:txBody>
          <a:bodyPr lIns="0" tIns="0" rIns="252000" bIns="0" anchor="ctr"/>
          <a:lstStyle>
            <a:lvl1pPr algn="r" eaLnBrk="0" hangingPunct="0">
              <a:defRPr sz="1000" b="1">
                <a:solidFill>
                  <a:schemeClr val="bg1"/>
                </a:solidFill>
                <a:latin typeface="+mn-lt"/>
              </a:defRPr>
            </a:lvl1pPr>
          </a:lstStyle>
          <a:p>
            <a:pPr>
              <a:defRPr/>
            </a:pPr>
            <a:endParaRPr lang="en-GB" dirty="0">
              <a:ea typeface="+mn-ea"/>
            </a:endParaRPr>
          </a:p>
        </p:txBody>
      </p:sp>
      <p:sp>
        <p:nvSpPr>
          <p:cNvPr id="6" name="Footer Placeholder 6"/>
          <p:cNvSpPr txBox="1">
            <a:spLocks/>
          </p:cNvSpPr>
          <p:nvPr/>
        </p:nvSpPr>
        <p:spPr>
          <a:xfrm>
            <a:off x="0" y="6715125"/>
            <a:ext cx="7881938" cy="142875"/>
          </a:xfrm>
          <a:prstGeom prst="rect">
            <a:avLst/>
          </a:prstGeom>
          <a:solidFill>
            <a:srgbClr val="FF6600"/>
          </a:solidFill>
        </p:spPr>
        <p:txBody>
          <a:bodyPr rIns="252000" anchor="ctr"/>
          <a:lstStyle>
            <a:lvl1pPr algn="l">
              <a:defRPr sz="1000" b="1">
                <a:solidFill>
                  <a:schemeClr val="bg1"/>
                </a:solidFill>
                <a:latin typeface="+mn-lt"/>
              </a:defRPr>
            </a:lvl1pPr>
          </a:lstStyle>
          <a:p>
            <a:pPr eaLnBrk="0" hangingPunct="0">
              <a:defRPr/>
            </a:pPr>
            <a:endParaRPr lang="en-US" dirty="0">
              <a:ea typeface="+mn-ea"/>
            </a:endParaRPr>
          </a:p>
        </p:txBody>
      </p:sp>
      <p:sp>
        <p:nvSpPr>
          <p:cNvPr id="16" name="Rectangle 15"/>
          <p:cNvSpPr/>
          <p:nvPr/>
        </p:nvSpPr>
        <p:spPr bwMode="auto">
          <a:xfrm>
            <a:off x="9382125" y="6500813"/>
            <a:ext cx="285750" cy="28575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pic>
        <p:nvPicPr>
          <p:cNvPr id="7" name="Picture 9" descr="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30020" y="6495868"/>
            <a:ext cx="648000" cy="1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1" r:id="rId1"/>
    <p:sldLayoutId id="2147484153" r:id="rId2"/>
    <p:sldLayoutId id="2147484154" r:id="rId3"/>
    <p:sldLayoutId id="2147484155" r:id="rId4"/>
    <p:sldLayoutId id="2147484156" r:id="rId5"/>
    <p:sldLayoutId id="2147484164" r:id="rId6"/>
    <p:sldLayoutId id="2147484157" r:id="rId7"/>
    <p:sldLayoutId id="2147484158" r:id="rId8"/>
    <p:sldLayoutId id="2147484159" r:id="rId9"/>
    <p:sldLayoutId id="2147484161" r:id="rId10"/>
    <p:sldLayoutId id="2147484162" r:id="rId11"/>
    <p:sldLayoutId id="2147484163" r:id="rId12"/>
    <p:sldLayoutId id="2147484166" r:id="rId13"/>
  </p:sldLayoutIdLst>
  <p:hf hdr="0" dt="0"/>
  <p:txStyles>
    <p:titleStyle>
      <a:lvl1pPr algn="l" rtl="0" eaLnBrk="1" fontAlgn="base" hangingPunct="1">
        <a:spcBef>
          <a:spcPct val="0"/>
        </a:spcBef>
        <a:spcAft>
          <a:spcPct val="0"/>
        </a:spcAft>
        <a:defRPr sz="2000">
          <a:solidFill>
            <a:srgbClr val="FF6600"/>
          </a:solidFill>
          <a:latin typeface="Arial Narrow" pitchFamily="34" charset="0"/>
          <a:ea typeface="ＭＳ Ｐゴシック" charset="0"/>
          <a:cs typeface="+mj-cs"/>
        </a:defRPr>
      </a:lvl1pPr>
      <a:lvl2pPr algn="l" rtl="0" eaLnBrk="1" fontAlgn="base" hangingPunct="1">
        <a:spcBef>
          <a:spcPct val="0"/>
        </a:spcBef>
        <a:spcAft>
          <a:spcPct val="0"/>
        </a:spcAft>
        <a:defRPr sz="2000">
          <a:solidFill>
            <a:srgbClr val="FF6600"/>
          </a:solidFill>
          <a:latin typeface="Arial Narrow" pitchFamily="34" charset="0"/>
          <a:ea typeface="ＭＳ Ｐゴシック" charset="0"/>
        </a:defRPr>
      </a:lvl2pPr>
      <a:lvl3pPr algn="l" rtl="0" eaLnBrk="1" fontAlgn="base" hangingPunct="1">
        <a:spcBef>
          <a:spcPct val="0"/>
        </a:spcBef>
        <a:spcAft>
          <a:spcPct val="0"/>
        </a:spcAft>
        <a:defRPr sz="2000">
          <a:solidFill>
            <a:srgbClr val="FF6600"/>
          </a:solidFill>
          <a:latin typeface="Arial Narrow" pitchFamily="34" charset="0"/>
          <a:ea typeface="ＭＳ Ｐゴシック" charset="0"/>
        </a:defRPr>
      </a:lvl3pPr>
      <a:lvl4pPr algn="l" rtl="0" eaLnBrk="1" fontAlgn="base" hangingPunct="1">
        <a:spcBef>
          <a:spcPct val="0"/>
        </a:spcBef>
        <a:spcAft>
          <a:spcPct val="0"/>
        </a:spcAft>
        <a:defRPr sz="2000">
          <a:solidFill>
            <a:srgbClr val="FF6600"/>
          </a:solidFill>
          <a:latin typeface="Arial Narrow" pitchFamily="34" charset="0"/>
          <a:ea typeface="ＭＳ Ｐゴシック" charset="0"/>
        </a:defRPr>
      </a:lvl4pPr>
      <a:lvl5pPr algn="l" rtl="0" eaLnBrk="1" fontAlgn="base" hangingPunct="1">
        <a:spcBef>
          <a:spcPct val="0"/>
        </a:spcBef>
        <a:spcAft>
          <a:spcPct val="0"/>
        </a:spcAft>
        <a:defRPr sz="2000">
          <a:solidFill>
            <a:srgbClr val="FF6600"/>
          </a:solidFill>
          <a:latin typeface="Arial Narrow" pitchFamily="34" charset="0"/>
          <a:ea typeface="ＭＳ Ｐゴシック" charset="0"/>
        </a:defRPr>
      </a:lvl5pPr>
      <a:lvl6pPr marL="457200" algn="l" rtl="0" eaLnBrk="1" fontAlgn="base" hangingPunct="1">
        <a:spcBef>
          <a:spcPct val="0"/>
        </a:spcBef>
        <a:spcAft>
          <a:spcPct val="0"/>
        </a:spcAft>
        <a:defRPr sz="2000">
          <a:solidFill>
            <a:srgbClr val="FBA936"/>
          </a:solidFill>
          <a:latin typeface="Arial" charset="0"/>
        </a:defRPr>
      </a:lvl6pPr>
      <a:lvl7pPr marL="914400" algn="l" rtl="0" eaLnBrk="1" fontAlgn="base" hangingPunct="1">
        <a:spcBef>
          <a:spcPct val="0"/>
        </a:spcBef>
        <a:spcAft>
          <a:spcPct val="0"/>
        </a:spcAft>
        <a:defRPr sz="2000">
          <a:solidFill>
            <a:srgbClr val="FBA936"/>
          </a:solidFill>
          <a:latin typeface="Arial" charset="0"/>
        </a:defRPr>
      </a:lvl7pPr>
      <a:lvl8pPr marL="1371600" algn="l" rtl="0" eaLnBrk="1" fontAlgn="base" hangingPunct="1">
        <a:spcBef>
          <a:spcPct val="0"/>
        </a:spcBef>
        <a:spcAft>
          <a:spcPct val="0"/>
        </a:spcAft>
        <a:defRPr sz="2000">
          <a:solidFill>
            <a:srgbClr val="FBA936"/>
          </a:solidFill>
          <a:latin typeface="Arial" charset="0"/>
        </a:defRPr>
      </a:lvl8pPr>
      <a:lvl9pPr marL="1828800" algn="l" rtl="0" eaLnBrk="1" fontAlgn="base" hangingPunct="1">
        <a:spcBef>
          <a:spcPct val="0"/>
        </a:spcBef>
        <a:spcAft>
          <a:spcPct val="0"/>
        </a:spcAft>
        <a:defRPr sz="2000">
          <a:solidFill>
            <a:srgbClr val="FBA936"/>
          </a:solidFill>
          <a:latin typeface="Arial" charset="0"/>
        </a:defRPr>
      </a:lvl9pPr>
    </p:titleStyle>
    <p:body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300">
          <a:solidFill>
            <a:srgbClr val="333333"/>
          </a:solidFill>
          <a:latin typeface="+mn-lt"/>
          <a:ea typeface="ＭＳ Ｐゴシック" charset="0"/>
          <a:cs typeface="+mn-cs"/>
          <a:sym typeface="Wingdings" pitchFamily="2" charset="2"/>
        </a:defRPr>
      </a:lvl1pPr>
      <a:lvl2pPr marL="628650" indent="-182563" algn="just" rtl="0" eaLnBrk="1" fontAlgn="base" hangingPunct="1">
        <a:lnSpc>
          <a:spcPct val="110000"/>
        </a:lnSpc>
        <a:spcBef>
          <a:spcPct val="10000"/>
        </a:spcBef>
        <a:spcAft>
          <a:spcPct val="10000"/>
        </a:spcAft>
        <a:buClr>
          <a:srgbClr val="FF6600"/>
        </a:buClr>
        <a:buFont typeface="Wingdings" pitchFamily="2" charset="2"/>
        <a:buChar char="¡"/>
        <a:defRPr sz="1000">
          <a:solidFill>
            <a:srgbClr val="333333"/>
          </a:solidFill>
          <a:latin typeface="+mn-lt"/>
          <a:ea typeface="ＭＳ Ｐゴシック" charset="0"/>
          <a:sym typeface="Wingdings" pitchFamily="2" charset="2"/>
        </a:defRPr>
      </a:lvl2pPr>
      <a:lvl3pPr marL="981075" indent="-173038" algn="just" rtl="0" eaLnBrk="1" fontAlgn="base" hangingPunct="1">
        <a:lnSpc>
          <a:spcPct val="110000"/>
        </a:lnSpc>
        <a:spcBef>
          <a:spcPct val="10000"/>
        </a:spcBef>
        <a:spcAft>
          <a:spcPct val="10000"/>
        </a:spcAft>
        <a:buClr>
          <a:srgbClr val="FF6600"/>
        </a:buClr>
        <a:buFont typeface="Wingdings" pitchFamily="2" charset="2"/>
        <a:buChar char="l"/>
        <a:defRPr sz="1000">
          <a:solidFill>
            <a:srgbClr val="FF6600"/>
          </a:solidFill>
          <a:latin typeface="+mn-lt"/>
          <a:ea typeface="ＭＳ Ｐゴシック" charset="0"/>
        </a:defRPr>
      </a:lvl3pPr>
      <a:lvl4pPr marL="1341438" indent="-180975" algn="just" rtl="0" eaLnBrk="1" fontAlgn="base" hangingPunct="1">
        <a:lnSpc>
          <a:spcPct val="110000"/>
        </a:lnSpc>
        <a:spcBef>
          <a:spcPct val="10000"/>
        </a:spcBef>
        <a:spcAft>
          <a:spcPct val="10000"/>
        </a:spcAft>
        <a:buSzPct val="130000"/>
        <a:buFont typeface="Arial" charset="0"/>
        <a:buChar char="•"/>
        <a:defRPr sz="1000">
          <a:solidFill>
            <a:schemeClr val="tx1"/>
          </a:solidFill>
          <a:latin typeface="+mn-lt"/>
          <a:ea typeface="ＭＳ Ｐゴシック" charset="0"/>
        </a:defRPr>
      </a:lvl4pPr>
      <a:lvl5pPr marL="2057400" indent="-438150" algn="just" rtl="0" eaLnBrk="1" fontAlgn="base" hangingPunct="1">
        <a:lnSpc>
          <a:spcPct val="110000"/>
        </a:lnSpc>
        <a:spcBef>
          <a:spcPct val="20000"/>
        </a:spcBef>
        <a:spcAft>
          <a:spcPct val="20000"/>
        </a:spcAft>
        <a:buClr>
          <a:schemeClr val="accent2"/>
        </a:buClr>
        <a:buFont typeface="Wingdings" pitchFamily="2" charset="2"/>
        <a:buChar char="»"/>
        <a:defRPr sz="10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www.inclusivessonne.fr/"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6500813"/>
            <a:ext cx="9667875" cy="35718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16" name="Rectangle 56"/>
          <p:cNvSpPr txBox="1">
            <a:spLocks noChangeArrowheads="1"/>
          </p:cNvSpPr>
          <p:nvPr/>
        </p:nvSpPr>
        <p:spPr bwMode="gray">
          <a:xfrm>
            <a:off x="1738313" y="6572250"/>
            <a:ext cx="7643812" cy="285750"/>
          </a:xfrm>
          <a:prstGeom prst="rect">
            <a:avLst/>
          </a:prstGeom>
          <a:solidFill>
            <a:schemeClr val="tx1">
              <a:lumMod val="75000"/>
              <a:lumOff val="25000"/>
            </a:schemeClr>
          </a:solidFill>
          <a:ln w="9525">
            <a:noFill/>
            <a:miter lim="800000"/>
            <a:headEnd/>
            <a:tailEnd/>
          </a:ln>
          <a:effectLst/>
        </p:spPr>
        <p:txBody>
          <a:bodyPr lIns="0" tIns="0" rIns="252000" bIns="0" anchor="ctr"/>
          <a:lstStyle>
            <a:lvl1pPr algn="r" eaLnBrk="0" hangingPunct="0">
              <a:defRPr sz="1000" b="1">
                <a:solidFill>
                  <a:schemeClr val="bg1"/>
                </a:solidFill>
                <a:latin typeface="+mn-lt"/>
              </a:defRPr>
            </a:lvl1pPr>
          </a:lstStyle>
          <a:p>
            <a:pPr>
              <a:defRPr/>
            </a:pPr>
            <a:endParaRPr lang="en-GB" dirty="0">
              <a:ea typeface="+mn-ea"/>
            </a:endParaRPr>
          </a:p>
        </p:txBody>
      </p:sp>
      <p:sp>
        <p:nvSpPr>
          <p:cNvPr id="16392" name="Footer Placeholder 6"/>
          <p:cNvSpPr txBox="1">
            <a:spLocks/>
          </p:cNvSpPr>
          <p:nvPr/>
        </p:nvSpPr>
        <p:spPr bwMode="auto">
          <a:xfrm>
            <a:off x="0" y="6391275"/>
            <a:ext cx="7881938" cy="2524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Ins="252000"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endParaRPr lang="en-US" sz="1000" b="1" dirty="0">
              <a:solidFill>
                <a:schemeClr val="bg1"/>
              </a:solidFill>
            </a:endParaRPr>
          </a:p>
        </p:txBody>
      </p:sp>
      <p:sp>
        <p:nvSpPr>
          <p:cNvPr id="21" name="Titre 20"/>
          <p:cNvSpPr>
            <a:spLocks noGrp="1"/>
          </p:cNvSpPr>
          <p:nvPr>
            <p:ph type="title"/>
          </p:nvPr>
        </p:nvSpPr>
        <p:spPr>
          <a:xfrm>
            <a:off x="1785426" y="2825459"/>
            <a:ext cx="6143625" cy="1380927"/>
          </a:xfrm>
        </p:spPr>
        <p:txBody>
          <a:bodyPr anchor="ctr" anchorCtr="0"/>
          <a:lstStyle/>
          <a:p>
            <a:r>
              <a:rPr lang="fr-FR" sz="2400" dirty="0"/>
              <a:t>Projet </a:t>
            </a:r>
            <a:r>
              <a:rPr lang="fr-FR" sz="2400" dirty="0" err="1"/>
              <a:t>Inclusiv</a:t>
            </a:r>
            <a:r>
              <a:rPr lang="fr-FR" sz="2400" dirty="0"/>
              <a:t> Essonne</a:t>
            </a:r>
            <a:br>
              <a:rPr lang="fr-FR" sz="2400" dirty="0"/>
            </a:br>
            <a:r>
              <a:rPr lang="fr-FR" sz="2400" dirty="0"/>
              <a:t>Réseau Achats responsables en Essonne</a:t>
            </a:r>
          </a:p>
        </p:txBody>
      </p:sp>
      <p:pic>
        <p:nvPicPr>
          <p:cNvPr id="11" name="Picture 39"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864" y="404664"/>
            <a:ext cx="2332637" cy="69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6">
            <a:extLst>
              <a:ext uri="{FF2B5EF4-FFF2-40B4-BE49-F238E27FC236}">
                <a16:creationId xmlns:a16="http://schemas.microsoft.com/office/drawing/2014/main" xmlns="" id="{D36D70DA-9A8B-4943-A255-6334D1867996}"/>
              </a:ext>
            </a:extLst>
          </p:cNvPr>
          <p:cNvSpPr txBox="1">
            <a:spLocks noChangeArrowheads="1"/>
          </p:cNvSpPr>
          <p:nvPr/>
        </p:nvSpPr>
        <p:spPr bwMode="auto">
          <a:xfrm>
            <a:off x="1821325" y="1124744"/>
            <a:ext cx="6245225" cy="8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spcAft>
                <a:spcPts val="1000"/>
              </a:spcAft>
            </a:pPr>
            <a:r>
              <a:rPr lang="fr-FR" sz="1800" i="1" dirty="0">
                <a:solidFill>
                  <a:schemeClr val="tx1"/>
                </a:solidFill>
                <a:latin typeface="Arial Narrow" pitchFamily="34" charset="0"/>
              </a:rPr>
              <a:t>Séminaire du mercredi 08 novembre 2017</a:t>
            </a:r>
          </a:p>
          <a:p>
            <a:pPr algn="ctr" eaLnBrk="1" hangingPunct="1">
              <a:spcAft>
                <a:spcPts val="1000"/>
              </a:spcAft>
            </a:pPr>
            <a:r>
              <a:rPr lang="fr-FR" sz="1800" i="1" dirty="0">
                <a:solidFill>
                  <a:schemeClr val="tx1"/>
                </a:solidFill>
                <a:latin typeface="Arial Narrow" pitchFamily="34" charset="0"/>
              </a:rPr>
              <a:t>Chambre de Commerce et d’Industrie d’Evry</a:t>
            </a:r>
          </a:p>
        </p:txBody>
      </p:sp>
      <p:pic>
        <p:nvPicPr>
          <p:cNvPr id="17" name="Image 16">
            <a:extLst>
              <a:ext uri="{FF2B5EF4-FFF2-40B4-BE49-F238E27FC236}">
                <a16:creationId xmlns:a16="http://schemas.microsoft.com/office/drawing/2014/main" xmlns="" id="{728FB108-31EE-47A9-BCCD-5319F70405B8}"/>
              </a:ext>
            </a:extLst>
          </p:cNvPr>
          <p:cNvPicPr>
            <a:picLocks noChangeAspect="1"/>
          </p:cNvPicPr>
          <p:nvPr/>
        </p:nvPicPr>
        <p:blipFill>
          <a:blip r:embed="rId4"/>
          <a:stretch>
            <a:fillRect/>
          </a:stretch>
        </p:blipFill>
        <p:spPr>
          <a:xfrm>
            <a:off x="2288704" y="4418957"/>
            <a:ext cx="5876925" cy="1819275"/>
          </a:xfrm>
          <a:prstGeom prst="rect">
            <a:avLst/>
          </a:prstGeom>
        </p:spPr>
      </p:pic>
      <p:sp>
        <p:nvSpPr>
          <p:cNvPr id="9" name="Text Box 46">
            <a:extLst>
              <a:ext uri="{FF2B5EF4-FFF2-40B4-BE49-F238E27FC236}">
                <a16:creationId xmlns:a16="http://schemas.microsoft.com/office/drawing/2014/main" xmlns="" id="{E63AA6CD-76D4-45AC-AABE-76F6F1841D96}"/>
              </a:ext>
            </a:extLst>
          </p:cNvPr>
          <p:cNvSpPr txBox="1">
            <a:spLocks noChangeArrowheads="1"/>
          </p:cNvSpPr>
          <p:nvPr/>
        </p:nvSpPr>
        <p:spPr bwMode="auto">
          <a:xfrm>
            <a:off x="1732111" y="1891383"/>
            <a:ext cx="6245225" cy="8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spcAft>
                <a:spcPts val="1000"/>
              </a:spcAft>
            </a:pPr>
            <a:r>
              <a:rPr lang="fr-FR" sz="1800" b="1" dirty="0">
                <a:latin typeface="Arial Narrow" pitchFamily="34" charset="0"/>
              </a:rPr>
              <a:t>Et nous en Essonne, on s’engage à quoi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résultats de la mobilisation des parties prenantes</a:t>
            </a:r>
          </a:p>
        </p:txBody>
      </p:sp>
      <p:graphicFrame>
        <p:nvGraphicFramePr>
          <p:cNvPr id="3" name="Diagramme 2">
            <a:extLst>
              <a:ext uri="{FF2B5EF4-FFF2-40B4-BE49-F238E27FC236}">
                <a16:creationId xmlns:a16="http://schemas.microsoft.com/office/drawing/2014/main" xmlns="" id="{B316D984-43BF-4609-8E2E-87129DDEFFED}"/>
              </a:ext>
            </a:extLst>
          </p:cNvPr>
          <p:cNvGraphicFramePr/>
          <p:nvPr>
            <p:extLst>
              <p:ext uri="{D42A27DB-BD31-4B8C-83A1-F6EECF244321}">
                <p14:modId xmlns:p14="http://schemas.microsoft.com/office/powerpoint/2010/main" val="2477135563"/>
              </p:ext>
            </p:extLst>
          </p:nvPr>
        </p:nvGraphicFramePr>
        <p:xfrm>
          <a:off x="416496" y="908720"/>
          <a:ext cx="889422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1">
            <a:extLst>
              <a:ext uri="{FF2B5EF4-FFF2-40B4-BE49-F238E27FC236}">
                <a16:creationId xmlns:a16="http://schemas.microsoft.com/office/drawing/2014/main" xmlns="" id="{C1D79EE2-87F1-40BD-8173-679E3A64339C}"/>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1</a:t>
            </a:r>
            <a:r>
              <a:rPr lang="fr-FR" altLang="fr-FR" sz="1800" b="1" dirty="0">
                <a:solidFill>
                  <a:srgbClr val="FFFFFF"/>
                </a:solidFill>
              </a:rPr>
              <a:t>.4</a:t>
            </a:r>
            <a:endParaRPr lang="fr-FR" altLang="fr-FR" sz="4300" b="1" dirty="0">
              <a:solidFill>
                <a:srgbClr val="FFFFFF"/>
              </a:solidFill>
            </a:endParaRPr>
          </a:p>
        </p:txBody>
      </p:sp>
    </p:spTree>
    <p:extLst>
      <p:ext uri="{BB962C8B-B14F-4D97-AF65-F5344CB8AC3E}">
        <p14:creationId xmlns:p14="http://schemas.microsoft.com/office/powerpoint/2010/main" val="226404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ea typeface="ＭＳ Ｐゴシック" pitchFamily="34" charset="-128"/>
              </a:rPr>
              <a:t>Synthèse des constats issus du diagnostic</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1" name="Rectangle 11">
            <a:extLst>
              <a:ext uri="{FF2B5EF4-FFF2-40B4-BE49-F238E27FC236}">
                <a16:creationId xmlns:a16="http://schemas.microsoft.com/office/drawing/2014/main" xmlns="" id="{B25DC162-17B3-4B7D-8C72-3D28A29CE5BD}"/>
              </a:ext>
            </a:extLst>
          </p:cNvPr>
          <p:cNvSpPr>
            <a:spLocks noChangeArrowheads="1"/>
          </p:cNvSpPr>
          <p:nvPr/>
        </p:nvSpPr>
        <p:spPr bwMode="gray">
          <a:xfrm>
            <a:off x="830312" y="3119561"/>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p>
        </p:txBody>
      </p:sp>
    </p:spTree>
    <p:extLst>
      <p:ext uri="{BB962C8B-B14F-4D97-AF65-F5344CB8AC3E}">
        <p14:creationId xmlns:p14="http://schemas.microsoft.com/office/powerpoint/2010/main" val="424356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ea typeface="ＭＳ Ｐゴシック" pitchFamily="34" charset="-128"/>
              </a:rPr>
              <a:t>Les chiffres clés du diagnostic</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168175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xmlns="" id="{3DBF8ABC-648B-447D-8825-BD126C1F8489}"/>
              </a:ext>
            </a:extLst>
          </p:cNvPr>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Les chiffres clés de la mise en œuvre des clauses d’insertion de 2014 à 2016 en Essonne </a:t>
            </a:r>
            <a:endParaRPr lang="fr-FR" altLang="fr-FR" dirty="0">
              <a:ea typeface="ＭＳ Ｐゴシック" panose="020B0600070205080204" pitchFamily="34" charset="-128"/>
            </a:endParaRPr>
          </a:p>
        </p:txBody>
      </p:sp>
      <p:sp>
        <p:nvSpPr>
          <p:cNvPr id="26627" name="Espace réservé du texte 5">
            <a:extLst>
              <a:ext uri="{FF2B5EF4-FFF2-40B4-BE49-F238E27FC236}">
                <a16:creationId xmlns:a16="http://schemas.microsoft.com/office/drawing/2014/main" xmlns="" id="{AD3B02F1-1591-456B-A537-A401FBF79D74}"/>
              </a:ext>
            </a:extLst>
          </p:cNvPr>
          <p:cNvSpPr>
            <a:spLocks noGrp="1"/>
          </p:cNvSpPr>
          <p:nvPr>
            <p:ph type="body" sz="quarter" idx="12"/>
          </p:nvPr>
        </p:nvSpPr>
        <p:spPr bwMode="auto">
          <a:xfrm>
            <a:off x="0" y="981075"/>
            <a:ext cx="9005888" cy="390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defRPr/>
            </a:pPr>
            <a:r>
              <a:rPr lang="fr-FR" sz="1600" dirty="0">
                <a:solidFill>
                  <a:srgbClr val="000000"/>
                </a:solidFill>
                <a:latin typeface="+mj-lt"/>
                <a:ea typeface="ＭＳ Ｐゴシック" pitchFamily="34" charset="-128"/>
              </a:rPr>
              <a:t>Un impact important de l’action des PLIE</a:t>
            </a:r>
            <a:r>
              <a:rPr lang="fr-FR" altLang="fr-FR" sz="1600" dirty="0">
                <a:solidFill>
                  <a:srgbClr val="000000"/>
                </a:solidFill>
                <a:latin typeface="+mj-lt"/>
                <a:ea typeface="ＭＳ Ｐゴシック" pitchFamily="34" charset="-128"/>
              </a:rPr>
              <a:t> auprès des donneurs d’ordre</a:t>
            </a:r>
            <a:endParaRPr lang="fr-FR" altLang="fr-FR" sz="1400" dirty="0">
              <a:solidFill>
                <a:srgbClr val="000000"/>
              </a:solidFill>
              <a:ea typeface="ＭＳ Ｐゴシック" pitchFamily="34" charset="-128"/>
            </a:endParaRPr>
          </a:p>
        </p:txBody>
      </p:sp>
      <p:sp>
        <p:nvSpPr>
          <p:cNvPr id="26629" name="Rectangle 2">
            <a:extLst>
              <a:ext uri="{FF2B5EF4-FFF2-40B4-BE49-F238E27FC236}">
                <a16:creationId xmlns:a16="http://schemas.microsoft.com/office/drawing/2014/main" xmlns="" id="{BDCD72E9-A1F6-4D49-B3EF-F581272BEFE8}"/>
              </a:ext>
            </a:extLst>
          </p:cNvPr>
          <p:cNvSpPr>
            <a:spLocks noChangeArrowheads="1"/>
          </p:cNvSpPr>
          <p:nvPr/>
        </p:nvSpPr>
        <p:spPr bwMode="auto">
          <a:xfrm>
            <a:off x="-15876" y="2770585"/>
            <a:ext cx="8929315"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28638" lvl="2" indent="-173038" algn="just">
              <a:lnSpc>
                <a:spcPct val="110000"/>
              </a:lnSpc>
              <a:spcBef>
                <a:spcPct val="10000"/>
              </a:spcBef>
              <a:spcAft>
                <a:spcPct val="10000"/>
              </a:spcAft>
              <a:buClr>
                <a:srgbClr val="FF6600"/>
              </a:buClr>
              <a:buFont typeface="Wingdings" pitchFamily="2" charset="2"/>
              <a:buChar char="l"/>
              <a:defRPr/>
            </a:pPr>
            <a:r>
              <a:rPr lang="fr-FR" sz="1600" dirty="0">
                <a:solidFill>
                  <a:srgbClr val="000000"/>
                </a:solidFill>
              </a:rPr>
              <a:t>Un impact important sur l’emploi des personnes les plus éloignées</a:t>
            </a:r>
            <a:endParaRPr lang="fr-FR" altLang="fr-FR" sz="1600" dirty="0">
              <a:solidFill>
                <a:srgbClr val="000000"/>
              </a:solidFill>
              <a:latin typeface="+mj-lt"/>
              <a:sym typeface="Wingdings" pitchFamily="2" charset="2"/>
            </a:endParaRPr>
          </a:p>
        </p:txBody>
      </p:sp>
      <p:sp>
        <p:nvSpPr>
          <p:cNvPr id="26630" name="ZoneTexte 1">
            <a:extLst>
              <a:ext uri="{FF2B5EF4-FFF2-40B4-BE49-F238E27FC236}">
                <a16:creationId xmlns:a16="http://schemas.microsoft.com/office/drawing/2014/main" xmlns="" id="{97288D15-E116-48CB-85EC-AE4F59FE2A3B}"/>
              </a:ext>
            </a:extLst>
          </p:cNvPr>
          <p:cNvSpPr txBox="1">
            <a:spLocks noChangeArrowheads="1"/>
          </p:cNvSpPr>
          <p:nvPr/>
        </p:nvSpPr>
        <p:spPr bwMode="auto">
          <a:xfrm>
            <a:off x="4736976" y="1340768"/>
            <a:ext cx="15900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2800" b="1" dirty="0"/>
              <a:t>34,5 %</a:t>
            </a:r>
          </a:p>
          <a:p>
            <a:r>
              <a:rPr lang="fr-FR" altLang="fr-FR" sz="2800" b="1" dirty="0"/>
              <a:t>24,5 %</a:t>
            </a:r>
          </a:p>
        </p:txBody>
      </p:sp>
      <p:sp>
        <p:nvSpPr>
          <p:cNvPr id="26631" name="Rectangle 6">
            <a:extLst>
              <a:ext uri="{FF2B5EF4-FFF2-40B4-BE49-F238E27FC236}">
                <a16:creationId xmlns:a16="http://schemas.microsoft.com/office/drawing/2014/main" xmlns="" id="{A22A6087-2073-48FA-8442-D30FA05A6591}"/>
              </a:ext>
            </a:extLst>
          </p:cNvPr>
          <p:cNvSpPr>
            <a:spLocks noChangeArrowheads="1"/>
          </p:cNvSpPr>
          <p:nvPr/>
        </p:nvSpPr>
        <p:spPr bwMode="auto">
          <a:xfrm>
            <a:off x="5491236" y="1412776"/>
            <a:ext cx="4142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1"/>
            <a:r>
              <a:rPr lang="fr-FR" sz="1600" dirty="0">
                <a:solidFill>
                  <a:srgbClr val="000000"/>
                </a:solidFill>
              </a:rPr>
              <a:t>Sont des collectivités territoriales</a:t>
            </a:r>
          </a:p>
          <a:p>
            <a:pPr lvl="1"/>
            <a:endParaRPr lang="fr-FR" sz="1600" dirty="0">
              <a:solidFill>
                <a:srgbClr val="000000"/>
              </a:solidFill>
            </a:endParaRPr>
          </a:p>
          <a:p>
            <a:pPr lvl="1"/>
            <a:r>
              <a:rPr lang="fr-FR" sz="1600" dirty="0">
                <a:solidFill>
                  <a:srgbClr val="000000"/>
                </a:solidFill>
              </a:rPr>
              <a:t>Sont des bailleurs sociaux</a:t>
            </a:r>
            <a:endParaRPr lang="fr-FR" altLang="fr-FR" sz="1600" dirty="0">
              <a:solidFill>
                <a:srgbClr val="000000"/>
              </a:solidFill>
            </a:endParaRPr>
          </a:p>
        </p:txBody>
      </p:sp>
      <p:sp>
        <p:nvSpPr>
          <p:cNvPr id="26634" name="Rectangle 11">
            <a:extLst>
              <a:ext uri="{FF2B5EF4-FFF2-40B4-BE49-F238E27FC236}">
                <a16:creationId xmlns:a16="http://schemas.microsoft.com/office/drawing/2014/main" xmlns="" id="{204A782D-A2B2-418E-9551-6EBE6F28CC4C}"/>
              </a:ext>
            </a:extLst>
          </p:cNvPr>
          <p:cNvSpPr>
            <a:spLocks noChangeArrowheads="1"/>
          </p:cNvSpPr>
          <p:nvPr/>
        </p:nvSpPr>
        <p:spPr bwMode="auto">
          <a:xfrm>
            <a:off x="30163" y="4973680"/>
            <a:ext cx="5062537" cy="311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28638" lvl="2" indent="-173038" algn="just">
              <a:lnSpc>
                <a:spcPct val="110000"/>
              </a:lnSpc>
              <a:spcBef>
                <a:spcPct val="10000"/>
              </a:spcBef>
              <a:spcAft>
                <a:spcPct val="10000"/>
              </a:spcAft>
              <a:buClr>
                <a:srgbClr val="FF6600"/>
              </a:buClr>
              <a:buFont typeface="Wingdings" pitchFamily="2" charset="2"/>
              <a:buChar char="l"/>
              <a:defRPr/>
            </a:pPr>
            <a:r>
              <a:rPr lang="fr-FR" altLang="fr-FR" sz="1600" dirty="0">
                <a:solidFill>
                  <a:srgbClr val="000000"/>
                </a:solidFill>
                <a:latin typeface="+mj-lt"/>
                <a:sym typeface="Wingdings" pitchFamily="2" charset="2"/>
              </a:rPr>
              <a:t>Des contrats de travail</a:t>
            </a:r>
          </a:p>
        </p:txBody>
      </p:sp>
      <p:pic>
        <p:nvPicPr>
          <p:cNvPr id="26635" name="Image 12">
            <a:extLst>
              <a:ext uri="{FF2B5EF4-FFF2-40B4-BE49-F238E27FC236}">
                <a16:creationId xmlns:a16="http://schemas.microsoft.com/office/drawing/2014/main" xmlns="" id="{51D7AEC6-C819-4478-BA0D-4C041419C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3235722"/>
            <a:ext cx="719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14">
            <a:extLst>
              <a:ext uri="{FF2B5EF4-FFF2-40B4-BE49-F238E27FC236}">
                <a16:creationId xmlns:a16="http://schemas.microsoft.com/office/drawing/2014/main" xmlns="" id="{C6F50EA0-11FA-4C7E-9830-E8B6FC2A4ABA}"/>
              </a:ext>
            </a:extLst>
          </p:cNvPr>
          <p:cNvSpPr>
            <a:spLocks noChangeArrowheads="1"/>
          </p:cNvSpPr>
          <p:nvPr/>
        </p:nvSpPr>
        <p:spPr bwMode="auto">
          <a:xfrm>
            <a:off x="1449388" y="3213497"/>
            <a:ext cx="3138487" cy="174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250825">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2" algn="just">
              <a:lnSpc>
                <a:spcPct val="110000"/>
              </a:lnSpc>
              <a:spcBef>
                <a:spcPct val="10000"/>
              </a:spcBef>
              <a:spcAft>
                <a:spcPct val="10000"/>
              </a:spcAft>
              <a:buSzPct val="130000"/>
            </a:pPr>
            <a:r>
              <a:rPr lang="fr-FR" sz="1600" b="1" dirty="0">
                <a:solidFill>
                  <a:schemeClr val="tx1"/>
                </a:solidFill>
              </a:rPr>
              <a:t>A minima 1 million d’heures de travail* </a:t>
            </a:r>
            <a:r>
              <a:rPr lang="fr-FR" sz="1600" dirty="0">
                <a:solidFill>
                  <a:schemeClr val="tx1"/>
                </a:solidFill>
              </a:rPr>
              <a:t>(915 008 heures d’insertion recensées) qui ont bénéficié à </a:t>
            </a:r>
          </a:p>
          <a:p>
            <a:pPr lvl="2" algn="just">
              <a:lnSpc>
                <a:spcPct val="110000"/>
              </a:lnSpc>
              <a:spcBef>
                <a:spcPct val="10000"/>
              </a:spcBef>
              <a:spcAft>
                <a:spcPct val="10000"/>
              </a:spcAft>
              <a:buSzPct val="130000"/>
            </a:pPr>
            <a:r>
              <a:rPr lang="fr-FR" sz="1600" b="1" dirty="0">
                <a:solidFill>
                  <a:schemeClr val="tx1"/>
                </a:solidFill>
              </a:rPr>
              <a:t>2 135 demandeurs d’emploi essonniens </a:t>
            </a:r>
            <a:endParaRPr lang="fr-FR" altLang="fr-FR" sz="1600" dirty="0">
              <a:solidFill>
                <a:schemeClr val="tx1"/>
              </a:solidFill>
            </a:endParaRPr>
          </a:p>
        </p:txBody>
      </p:sp>
      <p:sp>
        <p:nvSpPr>
          <p:cNvPr id="26638" name="Rectangle 17">
            <a:extLst>
              <a:ext uri="{FF2B5EF4-FFF2-40B4-BE49-F238E27FC236}">
                <a16:creationId xmlns:a16="http://schemas.microsoft.com/office/drawing/2014/main" xmlns="" id="{07AC2D20-ACB3-4C0B-A086-C50A7CE44F58}"/>
              </a:ext>
            </a:extLst>
          </p:cNvPr>
          <p:cNvSpPr>
            <a:spLocks noChangeArrowheads="1"/>
          </p:cNvSpPr>
          <p:nvPr/>
        </p:nvSpPr>
        <p:spPr bwMode="auto">
          <a:xfrm>
            <a:off x="5728146" y="3221434"/>
            <a:ext cx="3689350" cy="15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250825">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2" algn="just">
              <a:lnSpc>
                <a:spcPct val="110000"/>
              </a:lnSpc>
              <a:spcBef>
                <a:spcPct val="10000"/>
              </a:spcBef>
              <a:spcAft>
                <a:spcPct val="10000"/>
              </a:spcAft>
              <a:buSzPct val="130000"/>
            </a:pPr>
            <a:r>
              <a:rPr lang="fr-FR" sz="1600" dirty="0">
                <a:solidFill>
                  <a:schemeClr val="tx1"/>
                </a:solidFill>
              </a:rPr>
              <a:t>1/3 accompagnés en PLIE, 2/3 autres acteurs de l’emploi</a:t>
            </a:r>
          </a:p>
          <a:p>
            <a:pPr lvl="2" algn="just">
              <a:lnSpc>
                <a:spcPct val="110000"/>
              </a:lnSpc>
              <a:spcBef>
                <a:spcPct val="10000"/>
              </a:spcBef>
              <a:spcAft>
                <a:spcPct val="10000"/>
              </a:spcAft>
              <a:buSzPct val="130000"/>
            </a:pPr>
            <a:r>
              <a:rPr lang="fr-FR" sz="1600" dirty="0">
                <a:solidFill>
                  <a:schemeClr val="tx1"/>
                </a:solidFill>
              </a:rPr>
              <a:t>Des hommes à 91 %</a:t>
            </a:r>
          </a:p>
          <a:p>
            <a:pPr lvl="2" algn="just">
              <a:lnSpc>
                <a:spcPct val="110000"/>
              </a:lnSpc>
              <a:spcBef>
                <a:spcPct val="10000"/>
              </a:spcBef>
              <a:spcAft>
                <a:spcPct val="10000"/>
              </a:spcAft>
              <a:buSzPct val="130000"/>
            </a:pPr>
            <a:r>
              <a:rPr lang="fr-FR" sz="1600" dirty="0">
                <a:solidFill>
                  <a:schemeClr val="tx1"/>
                </a:solidFill>
              </a:rPr>
              <a:t>D’âge intermédiaire (43 % dans la tranche d’âge 26-44 ans)</a:t>
            </a:r>
            <a:endParaRPr lang="fr-FR" altLang="fr-FR" sz="1600" dirty="0">
              <a:solidFill>
                <a:schemeClr val="tx1"/>
              </a:solidFill>
            </a:endParaRPr>
          </a:p>
        </p:txBody>
      </p:sp>
      <p:sp>
        <p:nvSpPr>
          <p:cNvPr id="26639" name="Rectangle 18">
            <a:extLst>
              <a:ext uri="{FF2B5EF4-FFF2-40B4-BE49-F238E27FC236}">
                <a16:creationId xmlns:a16="http://schemas.microsoft.com/office/drawing/2014/main" xmlns="" id="{BC3DF24D-BE6F-4D78-A3D3-11DC612568D7}"/>
              </a:ext>
            </a:extLst>
          </p:cNvPr>
          <p:cNvSpPr>
            <a:spLocks noChangeArrowheads="1"/>
          </p:cNvSpPr>
          <p:nvPr/>
        </p:nvSpPr>
        <p:spPr bwMode="auto">
          <a:xfrm>
            <a:off x="1706563" y="5323972"/>
            <a:ext cx="42545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250825">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2" algn="just">
              <a:lnSpc>
                <a:spcPct val="110000"/>
              </a:lnSpc>
              <a:spcBef>
                <a:spcPct val="10000"/>
              </a:spcBef>
              <a:spcAft>
                <a:spcPct val="10000"/>
              </a:spcAft>
              <a:buSzPct val="130000"/>
            </a:pPr>
            <a:r>
              <a:rPr lang="fr-FR" sz="1600" dirty="0">
                <a:solidFill>
                  <a:schemeClr val="tx1"/>
                </a:solidFill>
              </a:rPr>
              <a:t>Généralement portés </a:t>
            </a:r>
            <a:r>
              <a:rPr lang="fr-FR" sz="1600" b="1" dirty="0">
                <a:solidFill>
                  <a:schemeClr val="tx1"/>
                </a:solidFill>
              </a:rPr>
              <a:t>par l’intérim, d’insertion ou non, et directement par les entreprises titulaires des marchés.</a:t>
            </a:r>
          </a:p>
        </p:txBody>
      </p:sp>
      <p:pic>
        <p:nvPicPr>
          <p:cNvPr id="26640" name="Image 1" descr="Watch-N-Listen-Like-Icon-Orange.png">
            <a:extLst>
              <a:ext uri="{FF2B5EF4-FFF2-40B4-BE49-F238E27FC236}">
                <a16:creationId xmlns:a16="http://schemas.microsoft.com/office/drawing/2014/main" xmlns="" id="{7920B4C4-6BF0-467D-A3EC-1B45C7AD52E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888" y="5370555"/>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Image 4" descr="megaphone-png-megaphone-no-background.png">
            <a:extLst>
              <a:ext uri="{FF2B5EF4-FFF2-40B4-BE49-F238E27FC236}">
                <a16:creationId xmlns:a16="http://schemas.microsoft.com/office/drawing/2014/main" xmlns="" id="{95D26F8F-431C-46FC-B45E-42CA33C127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5353" y="1584846"/>
            <a:ext cx="11572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Rectangle 5">
            <a:extLst>
              <a:ext uri="{FF2B5EF4-FFF2-40B4-BE49-F238E27FC236}">
                <a16:creationId xmlns:a16="http://schemas.microsoft.com/office/drawing/2014/main" xmlns="" id="{9A46A6DC-B9DE-4836-A13E-E99EC7F05145}"/>
              </a:ext>
            </a:extLst>
          </p:cNvPr>
          <p:cNvSpPr>
            <a:spLocks noChangeArrowheads="1"/>
          </p:cNvSpPr>
          <p:nvPr/>
        </p:nvSpPr>
        <p:spPr bwMode="auto">
          <a:xfrm>
            <a:off x="1849031" y="1515426"/>
            <a:ext cx="22322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4000" b="1" dirty="0"/>
              <a:t>130</a:t>
            </a:r>
          </a:p>
          <a:p>
            <a:r>
              <a:rPr lang="fr-FR" altLang="ja-JP" sz="1600" dirty="0">
                <a:solidFill>
                  <a:srgbClr val="000000"/>
                </a:solidFill>
              </a:rPr>
              <a:t>donneurs d’ordre</a:t>
            </a:r>
            <a:endParaRPr lang="fr-FR" altLang="fr-FR" sz="1600" dirty="0">
              <a:solidFill>
                <a:srgbClr val="000000"/>
              </a:solidFill>
            </a:endParaRPr>
          </a:p>
        </p:txBody>
      </p:sp>
      <p:sp>
        <p:nvSpPr>
          <p:cNvPr id="26644" name="ZoneTexte 1">
            <a:extLst>
              <a:ext uri="{FF2B5EF4-FFF2-40B4-BE49-F238E27FC236}">
                <a16:creationId xmlns:a16="http://schemas.microsoft.com/office/drawing/2014/main" xmlns="" id="{D1307EF2-6EF6-48BB-A58D-EDDE6A57208C}"/>
              </a:ext>
            </a:extLst>
          </p:cNvPr>
          <p:cNvSpPr txBox="1">
            <a:spLocks noChangeArrowheads="1"/>
          </p:cNvSpPr>
          <p:nvPr/>
        </p:nvSpPr>
        <p:spPr bwMode="auto">
          <a:xfrm>
            <a:off x="5235128" y="2165590"/>
            <a:ext cx="159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2800" b="1" dirty="0"/>
              <a:t>365</a:t>
            </a:r>
          </a:p>
        </p:txBody>
      </p:sp>
      <p:sp>
        <p:nvSpPr>
          <p:cNvPr id="26645" name="Rectangle 6">
            <a:extLst>
              <a:ext uri="{FF2B5EF4-FFF2-40B4-BE49-F238E27FC236}">
                <a16:creationId xmlns:a16="http://schemas.microsoft.com/office/drawing/2014/main" xmlns="" id="{29E322C2-22F4-4E08-B8C0-D1864369FE05}"/>
              </a:ext>
            </a:extLst>
          </p:cNvPr>
          <p:cNvSpPr>
            <a:spLocks noChangeArrowheads="1"/>
          </p:cNvSpPr>
          <p:nvPr/>
        </p:nvSpPr>
        <p:spPr bwMode="auto">
          <a:xfrm>
            <a:off x="5959873" y="2298775"/>
            <a:ext cx="335081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just"/>
            <a:r>
              <a:rPr lang="fr-FR" sz="1600" dirty="0">
                <a:solidFill>
                  <a:srgbClr val="000000"/>
                </a:solidFill>
              </a:rPr>
              <a:t>opérations clausées</a:t>
            </a:r>
            <a:endParaRPr lang="fr-FR" altLang="fr-FR" sz="1600" b="1" dirty="0">
              <a:solidFill>
                <a:srgbClr val="000000"/>
              </a:solidFill>
            </a:endParaRPr>
          </a:p>
        </p:txBody>
      </p:sp>
      <p:pic>
        <p:nvPicPr>
          <p:cNvPr id="22" name="Image 21">
            <a:extLst>
              <a:ext uri="{FF2B5EF4-FFF2-40B4-BE49-F238E27FC236}">
                <a16:creationId xmlns:a16="http://schemas.microsoft.com/office/drawing/2014/main" xmlns="" id="{5439AF3B-D063-42AD-A6CA-79D451AE8A8A}"/>
              </a:ext>
            </a:extLst>
          </p:cNvPr>
          <p:cNvPicPr/>
          <p:nvPr/>
        </p:nvPicPr>
        <p:blipFill>
          <a:blip r:embed="rId6"/>
          <a:stretch>
            <a:fillRect/>
          </a:stretch>
        </p:blipFill>
        <p:spPr>
          <a:xfrm>
            <a:off x="5277088" y="3785398"/>
            <a:ext cx="468000" cy="468000"/>
          </a:xfrm>
          <a:prstGeom prst="rect">
            <a:avLst/>
          </a:prstGeom>
        </p:spPr>
      </p:pic>
      <p:pic>
        <p:nvPicPr>
          <p:cNvPr id="23" name="Image 22">
            <a:extLst>
              <a:ext uri="{FF2B5EF4-FFF2-40B4-BE49-F238E27FC236}">
                <a16:creationId xmlns:a16="http://schemas.microsoft.com/office/drawing/2014/main" xmlns="" id="{D0A03439-5A97-40F2-8607-60548D87ECEE}"/>
              </a:ext>
            </a:extLst>
          </p:cNvPr>
          <p:cNvPicPr/>
          <p:nvPr/>
        </p:nvPicPr>
        <p:blipFill rotWithShape="1">
          <a:blip r:embed="rId7"/>
          <a:srcRect l="51176" t="1285" r="26660" b="-10079"/>
          <a:stretch/>
        </p:blipFill>
        <p:spPr>
          <a:xfrm>
            <a:off x="5277088" y="4261594"/>
            <a:ext cx="468000" cy="468000"/>
          </a:xfrm>
          <a:prstGeom prst="rect">
            <a:avLst/>
          </a:prstGeom>
        </p:spPr>
      </p:pic>
      <p:sp>
        <p:nvSpPr>
          <p:cNvPr id="25" name="Rectangle 18">
            <a:extLst>
              <a:ext uri="{FF2B5EF4-FFF2-40B4-BE49-F238E27FC236}">
                <a16:creationId xmlns:a16="http://schemas.microsoft.com/office/drawing/2014/main" xmlns="" id="{28DB6942-C0DF-4B58-BE1F-57A8149A02EC}"/>
              </a:ext>
            </a:extLst>
          </p:cNvPr>
          <p:cNvSpPr>
            <a:spLocks noChangeArrowheads="1"/>
          </p:cNvSpPr>
          <p:nvPr/>
        </p:nvSpPr>
        <p:spPr bwMode="auto">
          <a:xfrm>
            <a:off x="6607795" y="5355213"/>
            <a:ext cx="3025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250825">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2" algn="just">
              <a:lnSpc>
                <a:spcPct val="110000"/>
              </a:lnSpc>
              <a:spcBef>
                <a:spcPct val="10000"/>
              </a:spcBef>
              <a:spcAft>
                <a:spcPct val="10000"/>
              </a:spcAft>
              <a:buSzPct val="130000"/>
            </a:pPr>
            <a:r>
              <a:rPr lang="fr-FR" sz="1600" dirty="0">
                <a:solidFill>
                  <a:schemeClr val="tx1"/>
                </a:solidFill>
              </a:rPr>
              <a:t>En moyenne, un contrat dure </a:t>
            </a:r>
            <a:r>
              <a:rPr lang="fr-FR" sz="1600" b="1" dirty="0">
                <a:solidFill>
                  <a:schemeClr val="tx1"/>
                </a:solidFill>
              </a:rPr>
              <a:t>2 mois</a:t>
            </a:r>
            <a:r>
              <a:rPr lang="fr-FR" sz="1600" dirty="0">
                <a:solidFill>
                  <a:schemeClr val="tx1"/>
                </a:solidFill>
              </a:rPr>
              <a:t> (en ETP).</a:t>
            </a:r>
          </a:p>
          <a:p>
            <a:pPr lvl="2" algn="just">
              <a:lnSpc>
                <a:spcPct val="110000"/>
              </a:lnSpc>
              <a:spcBef>
                <a:spcPct val="10000"/>
              </a:spcBef>
              <a:spcAft>
                <a:spcPct val="10000"/>
              </a:spcAft>
              <a:buSzPct val="130000"/>
            </a:pPr>
            <a:r>
              <a:rPr lang="fr-FR" sz="1600" dirty="0">
                <a:solidFill>
                  <a:schemeClr val="tx1"/>
                </a:solidFill>
              </a:rPr>
              <a:t> </a:t>
            </a:r>
            <a:endParaRPr lang="fr-FR" sz="1600" b="1" dirty="0">
              <a:solidFill>
                <a:schemeClr val="tx1"/>
              </a:solidFill>
            </a:endParaRPr>
          </a:p>
        </p:txBody>
      </p:sp>
      <p:pic>
        <p:nvPicPr>
          <p:cNvPr id="26" name="Image 1" descr="Watch-N-Listen-Like-Icon-Orange.png">
            <a:extLst>
              <a:ext uri="{FF2B5EF4-FFF2-40B4-BE49-F238E27FC236}">
                <a16:creationId xmlns:a16="http://schemas.microsoft.com/office/drawing/2014/main" xmlns="" id="{2DF2F37C-525F-4C1B-9542-CA9DD4A011C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6030168" y="5380321"/>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8">
            <a:extLst>
              <a:ext uri="{FF2B5EF4-FFF2-40B4-BE49-F238E27FC236}">
                <a16:creationId xmlns:a16="http://schemas.microsoft.com/office/drawing/2014/main" xmlns="" id="{FADD1BC3-4656-413E-972D-0FC755F4BA63}"/>
              </a:ext>
            </a:extLst>
          </p:cNvPr>
          <p:cNvSpPr>
            <a:spLocks noChangeArrowheads="1"/>
          </p:cNvSpPr>
          <p:nvPr/>
        </p:nvSpPr>
        <p:spPr bwMode="auto">
          <a:xfrm>
            <a:off x="555353" y="6245587"/>
            <a:ext cx="875533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250825">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lvl="2" algn="just">
              <a:lnSpc>
                <a:spcPct val="110000"/>
              </a:lnSpc>
              <a:spcBef>
                <a:spcPct val="10000"/>
              </a:spcBef>
              <a:spcAft>
                <a:spcPct val="10000"/>
              </a:spcAft>
              <a:buSzPct val="130000"/>
            </a:pPr>
            <a:r>
              <a:rPr lang="fr-FR" sz="1200" dirty="0">
                <a:solidFill>
                  <a:schemeClr val="tx1"/>
                </a:solidFill>
              </a:rPr>
              <a:t>* Ne sont recensées dans les bases des PLIE que les marchés suivis par un PLIE au titre des conditions d‘exécution</a:t>
            </a:r>
            <a:endParaRPr lang="fr-FR" sz="1200" b="1" dirty="0">
              <a:solidFill>
                <a:schemeClr val="tx1"/>
              </a:solidFill>
            </a:endParaRPr>
          </a:p>
        </p:txBody>
      </p:sp>
      <p:sp>
        <p:nvSpPr>
          <p:cNvPr id="3" name="Rectangle 2">
            <a:extLst>
              <a:ext uri="{FF2B5EF4-FFF2-40B4-BE49-F238E27FC236}">
                <a16:creationId xmlns:a16="http://schemas.microsoft.com/office/drawing/2014/main" xmlns="" id="{6F0C3D7C-3698-4F8B-8F18-51A5FEF97003}"/>
              </a:ext>
            </a:extLst>
          </p:cNvPr>
          <p:cNvSpPr/>
          <p:nvPr/>
        </p:nvSpPr>
        <p:spPr bwMode="auto">
          <a:xfrm>
            <a:off x="4953000" y="3262978"/>
            <a:ext cx="1008112" cy="4809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fr-FR" sz="2800" b="1" dirty="0">
                <a:latin typeface="Arial" panose="020B0604020202020204" pitchFamily="34" charset="0"/>
              </a:rPr>
              <a:t>PLIE</a:t>
            </a:r>
          </a:p>
        </p:txBody>
      </p:sp>
      <p:sp>
        <p:nvSpPr>
          <p:cNvPr id="24" name="Rectangle 11">
            <a:extLst>
              <a:ext uri="{FF2B5EF4-FFF2-40B4-BE49-F238E27FC236}">
                <a16:creationId xmlns:a16="http://schemas.microsoft.com/office/drawing/2014/main" xmlns="" id="{841E3A35-1EAB-4100-ABB3-D3D2E7AD701E}"/>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.1</a:t>
            </a:r>
            <a:endParaRPr lang="fr-FR" altLang="fr-FR" sz="4300" b="1" dirty="0">
              <a:solidFill>
                <a:srgbClr val="FFFFFF"/>
              </a:solidFill>
            </a:endParaRPr>
          </a:p>
        </p:txBody>
      </p:sp>
    </p:spTree>
    <p:extLst>
      <p:ext uri="{BB962C8B-B14F-4D97-AF65-F5344CB8AC3E}">
        <p14:creationId xmlns:p14="http://schemas.microsoft.com/office/powerpoint/2010/main" val="153694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Les chiffres clés de 2014 à 2016 : l’action commune des PLIE de l’Essonne</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14</a:t>
            </a:fld>
            <a:endParaRPr lang="fr-FR" sz="1400" dirty="0">
              <a:solidFill>
                <a:schemeClr val="bg1"/>
              </a:solidFill>
            </a:endParaRPr>
          </a:p>
        </p:txBody>
      </p:sp>
      <p:pic>
        <p:nvPicPr>
          <p:cNvPr id="2" name="Image 1">
            <a:extLst>
              <a:ext uri="{FF2B5EF4-FFF2-40B4-BE49-F238E27FC236}">
                <a16:creationId xmlns:a16="http://schemas.microsoft.com/office/drawing/2014/main" xmlns="" id="{AE603152-5079-4A52-AD9C-8D7F98A3FE3F}"/>
              </a:ext>
            </a:extLst>
          </p:cNvPr>
          <p:cNvPicPr>
            <a:picLocks noChangeAspect="1"/>
          </p:cNvPicPr>
          <p:nvPr/>
        </p:nvPicPr>
        <p:blipFill>
          <a:blip r:embed="rId3"/>
          <a:stretch>
            <a:fillRect/>
          </a:stretch>
        </p:blipFill>
        <p:spPr>
          <a:xfrm>
            <a:off x="6969224" y="981457"/>
            <a:ext cx="1391392" cy="1584176"/>
          </a:xfrm>
          <a:prstGeom prst="rect">
            <a:avLst/>
          </a:prstGeom>
        </p:spPr>
      </p:pic>
      <p:sp>
        <p:nvSpPr>
          <p:cNvPr id="6" name="Espace réservé du texte 21">
            <a:extLst>
              <a:ext uri="{FF2B5EF4-FFF2-40B4-BE49-F238E27FC236}">
                <a16:creationId xmlns:a16="http://schemas.microsoft.com/office/drawing/2014/main" xmlns="" id="{550EEA9E-348A-468E-93EC-CAD0308C7210}"/>
              </a:ext>
            </a:extLst>
          </p:cNvPr>
          <p:cNvSpPr txBox="1">
            <a:spLocks/>
          </p:cNvSpPr>
          <p:nvPr/>
        </p:nvSpPr>
        <p:spPr bwMode="auto">
          <a:xfrm>
            <a:off x="452638" y="789235"/>
            <a:ext cx="5004418" cy="5592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4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4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4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4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4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0" indent="0" algn="ctr">
              <a:spcBef>
                <a:spcPts val="600"/>
              </a:spcBef>
              <a:spcAft>
                <a:spcPts val="600"/>
              </a:spcAft>
              <a:buFont typeface="Arial" charset="0"/>
              <a:buNone/>
            </a:pPr>
            <a:endParaRPr lang="fr-FR" b="1" u="sng" kern="0" dirty="0">
              <a:solidFill>
                <a:srgbClr val="FF6600"/>
              </a:solidFill>
              <a:ea typeface="ＭＳ Ｐゴシック" pitchFamily="34" charset="-128"/>
            </a:endParaRPr>
          </a:p>
          <a:p>
            <a:pPr marL="0" indent="0" algn="ctr">
              <a:spcBef>
                <a:spcPts val="600"/>
              </a:spcBef>
              <a:spcAft>
                <a:spcPts val="600"/>
              </a:spcAft>
              <a:buFont typeface="Arial" charset="0"/>
              <a:buNone/>
            </a:pPr>
            <a:endParaRPr lang="fr-FR" b="1" u="sng" kern="0" dirty="0">
              <a:solidFill>
                <a:srgbClr val="FF6600"/>
              </a:solidFill>
              <a:ea typeface="ＭＳ Ｐゴシック" pitchFamily="34" charset="-128"/>
            </a:endParaRPr>
          </a:p>
          <a:p>
            <a:pPr marL="263525" lvl="1">
              <a:spcBef>
                <a:spcPts val="600"/>
              </a:spcBef>
              <a:spcAft>
                <a:spcPts val="600"/>
              </a:spcAft>
            </a:pPr>
            <a:r>
              <a:rPr lang="fr-FR" sz="1600" dirty="0">
                <a:solidFill>
                  <a:srgbClr val="000000"/>
                </a:solidFill>
                <a:latin typeface="Arial" panose="020B0604020202020204" pitchFamily="34" charset="0"/>
                <a:ea typeface="ＭＳ Ｐゴシック" panose="020B0600070205080204" pitchFamily="34" charset="-128"/>
              </a:rPr>
              <a:t>5,5 ETP dédiés à la mise en œuvre des clauses d’insertion</a:t>
            </a:r>
          </a:p>
          <a:p>
            <a:pPr marL="263525" lvl="1">
              <a:spcBef>
                <a:spcPts val="600"/>
              </a:spcBef>
              <a:spcAft>
                <a:spcPts val="600"/>
              </a:spcAft>
            </a:pPr>
            <a:r>
              <a:rPr lang="fr-FR" sz="1600" dirty="0">
                <a:solidFill>
                  <a:srgbClr val="000000"/>
                </a:solidFill>
                <a:latin typeface="Arial" panose="020B0604020202020204" pitchFamily="34" charset="0"/>
                <a:ea typeface="ＭＳ Ｐゴシック" panose="020B0600070205080204" pitchFamily="34" charset="-128"/>
              </a:rPr>
              <a:t>Un budget total de 320 K€</a:t>
            </a:r>
          </a:p>
          <a:p>
            <a:pPr marL="263525" lvl="1">
              <a:spcBef>
                <a:spcPts val="600"/>
              </a:spcBef>
              <a:spcAft>
                <a:spcPts val="600"/>
              </a:spcAft>
            </a:pPr>
            <a:endParaRPr lang="fr-FR" sz="1600" dirty="0">
              <a:solidFill>
                <a:srgbClr val="000000"/>
              </a:solidFill>
              <a:latin typeface="Arial" panose="020B0604020202020204" pitchFamily="34" charset="0"/>
              <a:ea typeface="ＭＳ Ｐゴシック" panose="020B0600070205080204" pitchFamily="34" charset="-128"/>
            </a:endParaRPr>
          </a:p>
          <a:p>
            <a:pPr marL="263525" lvl="1">
              <a:spcBef>
                <a:spcPts val="600"/>
              </a:spcBef>
              <a:spcAft>
                <a:spcPts val="600"/>
              </a:spcAft>
            </a:pPr>
            <a:r>
              <a:rPr lang="fr-FR" sz="1600" dirty="0">
                <a:solidFill>
                  <a:srgbClr val="000000"/>
                </a:solidFill>
                <a:latin typeface="Arial" panose="020B0604020202020204" pitchFamily="34" charset="0"/>
                <a:ea typeface="ＭＳ Ｐゴシック" panose="020B0600070205080204" pitchFamily="34" charset="-128"/>
              </a:rPr>
              <a:t>Un système d’information commun (ABC Clauses)</a:t>
            </a:r>
          </a:p>
          <a:p>
            <a:pPr marL="263525" lvl="1">
              <a:spcBef>
                <a:spcPts val="600"/>
              </a:spcBef>
              <a:spcAft>
                <a:spcPts val="600"/>
              </a:spcAft>
            </a:pPr>
            <a:endParaRPr lang="fr-FR" sz="1600" dirty="0">
              <a:solidFill>
                <a:srgbClr val="000000"/>
              </a:solidFill>
              <a:latin typeface="Arial" panose="020B0604020202020204" pitchFamily="34" charset="0"/>
              <a:ea typeface="ＭＳ Ｐゴシック" panose="020B0600070205080204" pitchFamily="34" charset="-128"/>
            </a:endParaRPr>
          </a:p>
          <a:p>
            <a:pPr marL="263525" lvl="1">
              <a:spcBef>
                <a:spcPts val="600"/>
              </a:spcBef>
              <a:spcAft>
                <a:spcPts val="600"/>
              </a:spcAft>
            </a:pPr>
            <a:endParaRPr lang="fr-FR" sz="1600" dirty="0">
              <a:solidFill>
                <a:srgbClr val="000000"/>
              </a:solidFill>
              <a:latin typeface="Arial" panose="020B0604020202020204" pitchFamily="34" charset="0"/>
              <a:ea typeface="ＭＳ Ｐゴシック" panose="020B0600070205080204" pitchFamily="34" charset="-128"/>
            </a:endParaRPr>
          </a:p>
          <a:p>
            <a:pPr marL="263525" lvl="1">
              <a:spcBef>
                <a:spcPts val="600"/>
              </a:spcBef>
              <a:spcAft>
                <a:spcPts val="600"/>
              </a:spcAft>
            </a:pPr>
            <a:r>
              <a:rPr lang="fr-FR" sz="1600" dirty="0">
                <a:solidFill>
                  <a:srgbClr val="000000"/>
                </a:solidFill>
                <a:latin typeface="Arial" panose="020B0604020202020204" pitchFamily="34" charset="0"/>
                <a:ea typeface="ＭＳ Ｐゴシック" panose="020B0600070205080204" pitchFamily="34" charset="-128"/>
              </a:rPr>
              <a:t>Une participation de l’ensemble des membres aux travaux nationaux menés par AVE.</a:t>
            </a:r>
          </a:p>
          <a:p>
            <a:pPr marL="263525" lvl="1">
              <a:spcBef>
                <a:spcPts val="600"/>
              </a:spcBef>
              <a:spcAft>
                <a:spcPts val="600"/>
              </a:spcAft>
            </a:pPr>
            <a:r>
              <a:rPr lang="fr-FR" sz="1600" dirty="0">
                <a:solidFill>
                  <a:srgbClr val="000000"/>
                </a:solidFill>
                <a:latin typeface="Arial" panose="020B0604020202020204" pitchFamily="34" charset="0"/>
                <a:ea typeface="ＭＳ Ｐゴシック" panose="020B0600070205080204" pitchFamily="34" charset="-128"/>
              </a:rPr>
              <a:t>Des échanges de pratiques réguliers entre facilitateurs</a:t>
            </a:r>
          </a:p>
          <a:p>
            <a:pPr marL="266700" lvl="1" indent="0">
              <a:spcBef>
                <a:spcPts val="600"/>
              </a:spcBef>
              <a:spcAft>
                <a:spcPts val="600"/>
              </a:spcAft>
              <a:buFont typeface="Wingdings" pitchFamily="2" charset="2"/>
              <a:buNone/>
            </a:pPr>
            <a:endParaRPr lang="fr-FR" kern="1200" dirty="0"/>
          </a:p>
        </p:txBody>
      </p:sp>
      <p:pic>
        <p:nvPicPr>
          <p:cNvPr id="3" name="Image 2">
            <a:extLst>
              <a:ext uri="{FF2B5EF4-FFF2-40B4-BE49-F238E27FC236}">
                <a16:creationId xmlns:a16="http://schemas.microsoft.com/office/drawing/2014/main" xmlns="" id="{B079E364-E84E-4462-A00B-0DC4C1440DDD}"/>
              </a:ext>
            </a:extLst>
          </p:cNvPr>
          <p:cNvPicPr>
            <a:picLocks noChangeAspect="1"/>
          </p:cNvPicPr>
          <p:nvPr/>
        </p:nvPicPr>
        <p:blipFill>
          <a:blip r:embed="rId4"/>
          <a:stretch>
            <a:fillRect/>
          </a:stretch>
        </p:blipFill>
        <p:spPr>
          <a:xfrm>
            <a:off x="7275820" y="4149080"/>
            <a:ext cx="1871692" cy="1889689"/>
          </a:xfrm>
          <a:prstGeom prst="rect">
            <a:avLst/>
          </a:prstGeom>
        </p:spPr>
      </p:pic>
      <p:pic>
        <p:nvPicPr>
          <p:cNvPr id="5" name="Image 4">
            <a:extLst>
              <a:ext uri="{FF2B5EF4-FFF2-40B4-BE49-F238E27FC236}">
                <a16:creationId xmlns:a16="http://schemas.microsoft.com/office/drawing/2014/main" xmlns="" id="{36D321F5-EA47-4D74-A781-21DC702C5321}"/>
              </a:ext>
            </a:extLst>
          </p:cNvPr>
          <p:cNvPicPr>
            <a:picLocks noChangeAspect="1"/>
          </p:cNvPicPr>
          <p:nvPr/>
        </p:nvPicPr>
        <p:blipFill>
          <a:blip r:embed="rId5"/>
          <a:stretch>
            <a:fillRect/>
          </a:stretch>
        </p:blipFill>
        <p:spPr>
          <a:xfrm>
            <a:off x="5569247" y="2566362"/>
            <a:ext cx="1327969" cy="1849945"/>
          </a:xfrm>
          <a:prstGeom prst="rect">
            <a:avLst/>
          </a:prstGeom>
        </p:spPr>
      </p:pic>
      <p:pic>
        <p:nvPicPr>
          <p:cNvPr id="9" name="Image 8">
            <a:extLst>
              <a:ext uri="{FF2B5EF4-FFF2-40B4-BE49-F238E27FC236}">
                <a16:creationId xmlns:a16="http://schemas.microsoft.com/office/drawing/2014/main" xmlns="" id="{845AC2D9-B3A7-4FCB-AE53-680D33A27125}"/>
              </a:ext>
            </a:extLst>
          </p:cNvPr>
          <p:cNvPicPr>
            <a:picLocks noChangeAspect="1"/>
          </p:cNvPicPr>
          <p:nvPr/>
        </p:nvPicPr>
        <p:blipFill rotWithShape="1">
          <a:blip r:embed="rId3"/>
          <a:srcRect r="18865"/>
          <a:stretch/>
        </p:blipFill>
        <p:spPr>
          <a:xfrm>
            <a:off x="8360616" y="981457"/>
            <a:ext cx="1128888" cy="1584176"/>
          </a:xfrm>
          <a:prstGeom prst="rect">
            <a:avLst/>
          </a:prstGeom>
        </p:spPr>
      </p:pic>
      <p:sp>
        <p:nvSpPr>
          <p:cNvPr id="10" name="Rectangle 11">
            <a:extLst>
              <a:ext uri="{FF2B5EF4-FFF2-40B4-BE49-F238E27FC236}">
                <a16:creationId xmlns:a16="http://schemas.microsoft.com/office/drawing/2014/main" xmlns="" id="{3B69C7F7-4178-4457-A478-F47B6A30093D}"/>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.2</a:t>
            </a:r>
            <a:endParaRPr lang="fr-FR" altLang="fr-FR" sz="4300" b="1" dirty="0">
              <a:solidFill>
                <a:srgbClr val="FFFFFF"/>
              </a:solidFill>
            </a:endParaRPr>
          </a:p>
        </p:txBody>
      </p:sp>
    </p:spTree>
    <p:extLst>
      <p:ext uri="{BB962C8B-B14F-4D97-AF65-F5344CB8AC3E}">
        <p14:creationId xmlns:p14="http://schemas.microsoft.com/office/powerpoint/2010/main" val="18703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1326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2"/>
              </a:buClr>
            </a:pPr>
            <a:r>
              <a:rPr lang="fr-FR" sz="2800" dirty="0">
                <a:ea typeface="ＭＳ Ｐゴシック" pitchFamily="34" charset="-128"/>
              </a:rPr>
              <a:t>La place des donneurs d’ordre</a:t>
            </a:r>
            <a:br>
              <a:rPr lang="fr-FR" sz="2800" dirty="0">
                <a:ea typeface="ＭＳ Ｐゴシック" pitchFamily="34" charset="-128"/>
              </a:rPr>
            </a:br>
            <a:r>
              <a:rPr lang="fr-FR" sz="2800" dirty="0">
                <a:ea typeface="ＭＳ Ｐゴシック" pitchFamily="34" charset="-128"/>
              </a:rPr>
              <a:t>Les besoins qu’ils expriment dans la mise en œuvre des clauses d’insertion</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45922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16</a:t>
            </a:fld>
            <a:endParaRPr lang="fr-FR" sz="1400" dirty="0">
              <a:solidFill>
                <a:schemeClr val="bg1"/>
              </a:solidFill>
            </a:endParaRPr>
          </a:p>
        </p:txBody>
      </p:sp>
      <p:sp>
        <p:nvSpPr>
          <p:cNvPr id="21509" name="Rectangle 11"/>
          <p:cNvSpPr>
            <a:spLocks noChangeArrowheads="1"/>
          </p:cNvSpPr>
          <p:nvPr/>
        </p:nvSpPr>
        <p:spPr bwMode="gray">
          <a:xfrm>
            <a:off x="381000" y="272498"/>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r>
              <a:rPr lang="fr-FR" sz="4300" b="1" dirty="0">
                <a:solidFill>
                  <a:srgbClr val="FFFFFF"/>
                </a:solidFill>
              </a:rPr>
              <a:t>2</a:t>
            </a:r>
            <a:r>
              <a:rPr lang="fr-FR" altLang="fr-FR" b="1" dirty="0">
                <a:solidFill>
                  <a:srgbClr val="FFFFFF"/>
                </a:solidFill>
              </a:rPr>
              <a:t>.3</a:t>
            </a:r>
            <a:endParaRPr lang="fr-FR" b="1" dirty="0">
              <a:solidFill>
                <a:srgbClr val="FFFFFF"/>
              </a:solidFill>
            </a:endParaRPr>
          </a:p>
        </p:txBody>
      </p:sp>
      <p:sp>
        <p:nvSpPr>
          <p:cNvPr id="4" name="Rectangle 3"/>
          <p:cNvSpPr/>
          <p:nvPr/>
        </p:nvSpPr>
        <p:spPr bwMode="auto">
          <a:xfrm>
            <a:off x="344488" y="1355759"/>
            <a:ext cx="3672000" cy="563936"/>
          </a:xfrm>
          <a:prstGeom prst="rect">
            <a:avLst/>
          </a:prstGeom>
          <a:solidFill>
            <a:schemeClr val="accent6">
              <a:lumMod val="40000"/>
              <a:lumOff val="60000"/>
            </a:scheme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rgbClr val="0070C0"/>
                </a:solidFill>
                <a:effectLst/>
                <a:latin typeface="Arial" charset="0"/>
              </a:rPr>
              <a:t>En amont du</a:t>
            </a:r>
            <a:r>
              <a:rPr kumimoji="0" lang="fr-FR" sz="1600" i="0" u="none" strike="noStrike" cap="none" normalizeH="0" dirty="0">
                <a:ln>
                  <a:noFill/>
                </a:ln>
                <a:solidFill>
                  <a:srgbClr val="0070C0"/>
                </a:solidFill>
                <a:effectLst/>
                <a:latin typeface="Arial" charset="0"/>
              </a:rPr>
              <a:t> marché</a:t>
            </a:r>
            <a:endParaRPr kumimoji="0" lang="fr-FR" sz="1600" i="0" u="none" strike="noStrike" cap="none" normalizeH="0" baseline="0" dirty="0">
              <a:ln>
                <a:noFill/>
              </a:ln>
              <a:solidFill>
                <a:srgbClr val="0070C0"/>
              </a:solidFill>
              <a:effectLst/>
              <a:latin typeface="Arial" charset="0"/>
            </a:endParaRPr>
          </a:p>
        </p:txBody>
      </p:sp>
      <p:sp>
        <p:nvSpPr>
          <p:cNvPr id="9" name="Rectangle 8"/>
          <p:cNvSpPr/>
          <p:nvPr/>
        </p:nvSpPr>
        <p:spPr bwMode="auto">
          <a:xfrm>
            <a:off x="4177353" y="1355759"/>
            <a:ext cx="2664304" cy="563936"/>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rgbClr val="FF6600"/>
                </a:solidFill>
                <a:effectLst/>
                <a:latin typeface="Arial" charset="0"/>
              </a:rPr>
              <a:t>Au moment de l’exécution du</a:t>
            </a:r>
            <a:r>
              <a:rPr kumimoji="0" lang="fr-FR" sz="1600" i="0" u="none" strike="noStrike" cap="none" normalizeH="0" dirty="0">
                <a:ln>
                  <a:noFill/>
                </a:ln>
                <a:solidFill>
                  <a:srgbClr val="FF6600"/>
                </a:solidFill>
                <a:effectLst/>
                <a:latin typeface="Arial" charset="0"/>
              </a:rPr>
              <a:t> marché</a:t>
            </a:r>
            <a:endParaRPr kumimoji="0" lang="fr-FR" sz="1600" i="0" u="none" strike="noStrike" cap="none" normalizeH="0" baseline="0" dirty="0">
              <a:ln>
                <a:noFill/>
              </a:ln>
              <a:solidFill>
                <a:srgbClr val="FF6600"/>
              </a:solidFill>
              <a:effectLst/>
              <a:latin typeface="Arial" charset="0"/>
            </a:endParaRPr>
          </a:p>
        </p:txBody>
      </p:sp>
      <p:sp>
        <p:nvSpPr>
          <p:cNvPr id="10" name="Rectangle 9"/>
          <p:cNvSpPr/>
          <p:nvPr/>
        </p:nvSpPr>
        <p:spPr bwMode="auto">
          <a:xfrm>
            <a:off x="7002522" y="1355759"/>
            <a:ext cx="2664304" cy="563936"/>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i="0" u="none" strike="noStrike" cap="none" normalizeH="0" baseline="0" dirty="0">
                <a:ln>
                  <a:noFill/>
                </a:ln>
                <a:solidFill>
                  <a:srgbClr val="FF6600"/>
                </a:solidFill>
                <a:effectLst/>
                <a:latin typeface="Arial" charset="0"/>
              </a:rPr>
              <a:t>Après l’exécution</a:t>
            </a:r>
            <a:r>
              <a:rPr kumimoji="0" lang="fr-FR" sz="1600" i="0" u="none" strike="noStrike" cap="none" normalizeH="0" dirty="0">
                <a:ln>
                  <a:noFill/>
                </a:ln>
                <a:solidFill>
                  <a:srgbClr val="FF6600"/>
                </a:solidFill>
                <a:effectLst/>
                <a:latin typeface="Arial" charset="0"/>
              </a:rPr>
              <a:t> du marché</a:t>
            </a:r>
            <a:endParaRPr kumimoji="0" lang="fr-FR" sz="1600" i="0" u="none" strike="noStrike" cap="none" normalizeH="0" baseline="0" dirty="0">
              <a:ln>
                <a:noFill/>
              </a:ln>
              <a:solidFill>
                <a:srgbClr val="FF6600"/>
              </a:solidFill>
              <a:effectLst/>
              <a:latin typeface="Arial" charset="0"/>
            </a:endParaRPr>
          </a:p>
        </p:txBody>
      </p:sp>
      <p:sp>
        <p:nvSpPr>
          <p:cNvPr id="11" name="Rectangle 10"/>
          <p:cNvSpPr/>
          <p:nvPr/>
        </p:nvSpPr>
        <p:spPr bwMode="auto">
          <a:xfrm>
            <a:off x="340003" y="856776"/>
            <a:ext cx="9341379" cy="432048"/>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FF6600"/>
                </a:solidFill>
                <a:effectLst/>
                <a:latin typeface="Arial" charset="0"/>
              </a:rPr>
              <a:t>Les attentes</a:t>
            </a:r>
            <a:r>
              <a:rPr kumimoji="0" lang="fr-FR" sz="1800" b="0" i="0" u="none" strike="noStrike" cap="none" normalizeH="0" dirty="0">
                <a:ln>
                  <a:noFill/>
                </a:ln>
                <a:solidFill>
                  <a:srgbClr val="FF6600"/>
                </a:solidFill>
                <a:effectLst/>
                <a:latin typeface="Arial" charset="0"/>
              </a:rPr>
              <a:t> des donneurs d’ordre </a:t>
            </a:r>
            <a:r>
              <a:rPr kumimoji="0" lang="fr-FR" sz="1800" b="0" i="0" u="none" strike="noStrike" cap="none" normalizeH="0" dirty="0">
                <a:ln>
                  <a:noFill/>
                </a:ln>
                <a:effectLst/>
                <a:latin typeface="Arial" charset="0"/>
              </a:rPr>
              <a:t>vis-à-vis des PLIE</a:t>
            </a:r>
            <a:endParaRPr kumimoji="0" lang="fr-FR" sz="1800" b="0" i="0" u="none" strike="noStrike" cap="none" normalizeH="0" baseline="0" dirty="0">
              <a:ln>
                <a:noFill/>
              </a:ln>
              <a:effectLst/>
              <a:latin typeface="Arial" charset="0"/>
            </a:endParaRPr>
          </a:p>
        </p:txBody>
      </p:sp>
      <p:sp>
        <p:nvSpPr>
          <p:cNvPr id="5" name="ZoneTexte 4"/>
          <p:cNvSpPr txBox="1"/>
          <p:nvPr/>
        </p:nvSpPr>
        <p:spPr>
          <a:xfrm>
            <a:off x="344488" y="1945848"/>
            <a:ext cx="3672000" cy="4724370"/>
          </a:xfrm>
          <a:prstGeom prst="rect">
            <a:avLst/>
          </a:prstGeom>
          <a:solidFill>
            <a:schemeClr val="bg1"/>
          </a:solidFill>
        </p:spPr>
        <p:txBody>
          <a:bodyPr wrap="square" rtlCol="0">
            <a:spAutoFit/>
          </a:bodyPr>
          <a:lstStyle/>
          <a:p>
            <a:pPr marL="180975" indent="-180975" algn="just">
              <a:buFont typeface="Wingdings" panose="05000000000000000000" pitchFamily="2" charset="2"/>
              <a:buChar char="§"/>
            </a:pPr>
            <a:r>
              <a:rPr lang="fr-FR" sz="1300" b="1" dirty="0">
                <a:solidFill>
                  <a:srgbClr val="333333"/>
                </a:solidFill>
              </a:rPr>
              <a:t>Mieux connaître la clause sociale : </a:t>
            </a:r>
            <a:r>
              <a:rPr lang="fr-FR" sz="1300" dirty="0">
                <a:solidFill>
                  <a:srgbClr val="333333"/>
                </a:solidFill>
              </a:rPr>
              <a:t>comment la mettre en place ? quel cadre juridique ? pour quels achats ?</a:t>
            </a:r>
          </a:p>
          <a:p>
            <a:pPr marL="180975" indent="-180975" algn="just">
              <a:spcBef>
                <a:spcPts val="600"/>
              </a:spcBef>
              <a:buFont typeface="Wingdings" panose="05000000000000000000" pitchFamily="2" charset="2"/>
              <a:buChar char="§"/>
            </a:pPr>
            <a:r>
              <a:rPr lang="fr-FR" sz="1300" b="1" dirty="0">
                <a:solidFill>
                  <a:srgbClr val="333333"/>
                </a:solidFill>
              </a:rPr>
              <a:t>Préparer les marchés :</a:t>
            </a:r>
          </a:p>
          <a:p>
            <a:pPr marL="361950" lvl="1" indent="-180975" algn="just">
              <a:buFont typeface="Arial" panose="020B0604020202020204" pitchFamily="34" charset="0"/>
              <a:buChar char="•"/>
            </a:pPr>
            <a:r>
              <a:rPr lang="fr-FR" sz="1300" dirty="0">
                <a:solidFill>
                  <a:srgbClr val="333333"/>
                </a:solidFill>
              </a:rPr>
              <a:t>Créer du lien durable avec les donneurs d’ordre</a:t>
            </a:r>
          </a:p>
          <a:p>
            <a:pPr marL="361950" lvl="1" indent="-180975" algn="just">
              <a:buFont typeface="Arial" panose="020B0604020202020204" pitchFamily="34" charset="0"/>
              <a:buChar char="•"/>
            </a:pPr>
            <a:r>
              <a:rPr lang="fr-FR" sz="1300" dirty="0">
                <a:solidFill>
                  <a:srgbClr val="333333"/>
                </a:solidFill>
              </a:rPr>
              <a:t>Convaincre les directions décisionnaires d’inclure des clauses, lever les freins</a:t>
            </a:r>
          </a:p>
          <a:p>
            <a:pPr marL="361950" lvl="1" indent="-180975" algn="just">
              <a:buFont typeface="Arial" panose="020B0604020202020204" pitchFamily="34" charset="0"/>
              <a:buChar char="•"/>
            </a:pPr>
            <a:r>
              <a:rPr lang="fr-FR" sz="1300" dirty="0">
                <a:solidFill>
                  <a:srgbClr val="333333"/>
                </a:solidFill>
              </a:rPr>
              <a:t>Détecter les marchés qui peuvent être clausés</a:t>
            </a:r>
          </a:p>
          <a:p>
            <a:pPr marL="361950" lvl="1" indent="-180975" algn="just">
              <a:buFont typeface="Arial" panose="020B0604020202020204" pitchFamily="34" charset="0"/>
              <a:buChar char="•"/>
            </a:pPr>
            <a:r>
              <a:rPr lang="fr-FR" sz="1300" dirty="0">
                <a:solidFill>
                  <a:srgbClr val="333333"/>
                </a:solidFill>
              </a:rPr>
              <a:t>Définir l’articulation entre le donneur d’ordre et le facilitateur</a:t>
            </a:r>
          </a:p>
          <a:p>
            <a:pPr marL="361950" lvl="1" indent="-180975" algn="just">
              <a:buFont typeface="Arial" panose="020B0604020202020204" pitchFamily="34" charset="0"/>
              <a:buChar char="•"/>
            </a:pPr>
            <a:r>
              <a:rPr lang="fr-FR" sz="1300" dirty="0">
                <a:solidFill>
                  <a:srgbClr val="333333"/>
                </a:solidFill>
              </a:rPr>
              <a:t>Harmoniser les pratiques dans la rédaction des clauses d’insertion et les modes de calcul des heures : une boîte à outils pour systématiser les démarches</a:t>
            </a:r>
          </a:p>
          <a:p>
            <a:pPr marL="285750" indent="-285750" algn="just">
              <a:spcBef>
                <a:spcPts val="600"/>
              </a:spcBef>
              <a:buFont typeface="Wingdings" panose="05000000000000000000" pitchFamily="2" charset="2"/>
              <a:buChar char="§"/>
            </a:pPr>
            <a:r>
              <a:rPr lang="fr-FR" sz="1300" b="1" dirty="0">
                <a:solidFill>
                  <a:srgbClr val="333333"/>
                </a:solidFill>
              </a:rPr>
              <a:t>Comprendre le fonctionnement et le champ d’actions de la coordination départementale </a:t>
            </a:r>
            <a:r>
              <a:rPr lang="fr-FR" sz="1300" dirty="0">
                <a:solidFill>
                  <a:srgbClr val="333333"/>
                </a:solidFill>
              </a:rPr>
              <a:t>et son articulation avec la coordination régionale</a:t>
            </a:r>
          </a:p>
          <a:p>
            <a:pPr marL="285750" indent="-285750" algn="just">
              <a:spcBef>
                <a:spcPts val="600"/>
              </a:spcBef>
              <a:buFont typeface="Wingdings" panose="05000000000000000000" pitchFamily="2" charset="2"/>
              <a:buChar char="§"/>
            </a:pPr>
            <a:r>
              <a:rPr lang="fr-FR" sz="1300" b="1" dirty="0">
                <a:solidFill>
                  <a:srgbClr val="333333"/>
                </a:solidFill>
              </a:rPr>
              <a:t>Avoir une aide à la rédaction d’un schéma d’achat responsable</a:t>
            </a:r>
          </a:p>
        </p:txBody>
      </p:sp>
      <p:sp>
        <p:nvSpPr>
          <p:cNvPr id="13" name="ZoneTexte 12"/>
          <p:cNvSpPr txBox="1"/>
          <p:nvPr/>
        </p:nvSpPr>
        <p:spPr>
          <a:xfrm>
            <a:off x="4185129" y="1945848"/>
            <a:ext cx="2664304" cy="3293209"/>
          </a:xfrm>
          <a:prstGeom prst="rect">
            <a:avLst/>
          </a:prstGeom>
          <a:noFill/>
        </p:spPr>
        <p:txBody>
          <a:bodyPr wrap="square" rtlCol="0">
            <a:spAutoFit/>
          </a:bodyPr>
          <a:lstStyle/>
          <a:p>
            <a:pPr marL="180975" indent="-180975" algn="just">
              <a:buFont typeface="Wingdings" panose="05000000000000000000" pitchFamily="2" charset="2"/>
              <a:buChar char="§"/>
            </a:pPr>
            <a:r>
              <a:rPr lang="fr-FR" sz="1300" b="1" dirty="0">
                <a:solidFill>
                  <a:srgbClr val="333333"/>
                </a:solidFill>
              </a:rPr>
              <a:t>Connaître les modalités de recrutement </a:t>
            </a:r>
            <a:r>
              <a:rPr lang="fr-FR" sz="1300" dirty="0">
                <a:solidFill>
                  <a:srgbClr val="333333"/>
                </a:solidFill>
              </a:rPr>
              <a:t>: quel contrat (intérim / intérim d’insertion…)? qui embauche ? qui encadre ? quels liens avec les prescripteurs de l’emploi…</a:t>
            </a:r>
          </a:p>
          <a:p>
            <a:pPr marL="180975" indent="-180975" algn="just">
              <a:buFont typeface="Wingdings" panose="05000000000000000000" pitchFamily="2" charset="2"/>
              <a:buChar char="§"/>
            </a:pPr>
            <a:endParaRPr lang="fr-FR" sz="1300" dirty="0">
              <a:solidFill>
                <a:srgbClr val="333333"/>
              </a:solidFill>
            </a:endParaRPr>
          </a:p>
          <a:p>
            <a:pPr marL="180975" indent="-180975" algn="just">
              <a:buFont typeface="Wingdings" panose="05000000000000000000" pitchFamily="2" charset="2"/>
              <a:buChar char="§"/>
            </a:pPr>
            <a:r>
              <a:rPr lang="fr-FR" sz="1300" b="1" dirty="0">
                <a:solidFill>
                  <a:srgbClr val="333333"/>
                </a:solidFill>
              </a:rPr>
              <a:t>Comprendre comment faire le suivi de la clause :</a:t>
            </a:r>
          </a:p>
          <a:p>
            <a:pPr marL="361950" lvl="1" indent="-180975" algn="just">
              <a:buFont typeface="Arial" panose="020B0604020202020204" pitchFamily="34" charset="0"/>
              <a:buChar char="•"/>
            </a:pPr>
            <a:r>
              <a:rPr lang="fr-FR" sz="1300" dirty="0">
                <a:solidFill>
                  <a:srgbClr val="333333"/>
                </a:solidFill>
              </a:rPr>
              <a:t>Avoir une méthodologie pour suivi 	la réalisation des clauses</a:t>
            </a:r>
          </a:p>
          <a:p>
            <a:pPr marL="361950" lvl="1" indent="-180975" algn="just">
              <a:buFont typeface="Arial" panose="020B0604020202020204" pitchFamily="34" charset="0"/>
              <a:buChar char="•"/>
            </a:pPr>
            <a:r>
              <a:rPr lang="fr-FR" sz="1300" dirty="0">
                <a:solidFill>
                  <a:srgbClr val="333333"/>
                </a:solidFill>
              </a:rPr>
              <a:t>Avoir plus d’informations qualitatives dans les tableaux de suivi de réalisation des clauses</a:t>
            </a:r>
          </a:p>
        </p:txBody>
      </p:sp>
      <p:sp>
        <p:nvSpPr>
          <p:cNvPr id="14" name="ZoneTexte 13"/>
          <p:cNvSpPr txBox="1"/>
          <p:nvPr/>
        </p:nvSpPr>
        <p:spPr>
          <a:xfrm>
            <a:off x="7018074" y="1945848"/>
            <a:ext cx="2664304" cy="3493264"/>
          </a:xfrm>
          <a:prstGeom prst="rect">
            <a:avLst/>
          </a:prstGeom>
          <a:noFill/>
        </p:spPr>
        <p:txBody>
          <a:bodyPr wrap="square" rtlCol="0">
            <a:spAutoFit/>
          </a:bodyPr>
          <a:lstStyle/>
          <a:p>
            <a:pPr marL="180975" indent="-180975" algn="just">
              <a:buFont typeface="Wingdings" panose="05000000000000000000" pitchFamily="2" charset="2"/>
              <a:buChar char="§"/>
            </a:pPr>
            <a:r>
              <a:rPr lang="fr-FR" sz="1300" b="1" dirty="0">
                <a:solidFill>
                  <a:srgbClr val="333333"/>
                </a:solidFill>
              </a:rPr>
              <a:t>Avoir des éléments qualitatifs sur le devenir des bénéficiaires pour valoriser le recours à la clause : </a:t>
            </a:r>
          </a:p>
          <a:p>
            <a:pPr marL="361950" lvl="1" indent="-180975" algn="just">
              <a:buFont typeface="Arial" panose="020B0604020202020204" pitchFamily="34" charset="0"/>
              <a:buChar char="•"/>
            </a:pPr>
            <a:r>
              <a:rPr lang="fr-FR" sz="1300" dirty="0">
                <a:solidFill>
                  <a:srgbClr val="333333"/>
                </a:solidFill>
              </a:rPr>
              <a:t>Quel parcours des bénéficiaires suite à la clause ?</a:t>
            </a:r>
          </a:p>
          <a:p>
            <a:pPr marL="361950" lvl="1" indent="-180975" algn="just">
              <a:buFont typeface="Arial" panose="020B0604020202020204" pitchFamily="34" charset="0"/>
              <a:buChar char="•"/>
            </a:pPr>
            <a:r>
              <a:rPr lang="fr-FR" sz="1300" dirty="0">
                <a:solidFill>
                  <a:srgbClr val="333333"/>
                </a:solidFill>
              </a:rPr>
              <a:t>Pérennisation de l’emploi au sein des services des donneurs d’ordre ?</a:t>
            </a:r>
          </a:p>
          <a:p>
            <a:pPr marL="180975" indent="-180975" algn="just">
              <a:buFont typeface="Wingdings" panose="05000000000000000000" pitchFamily="2" charset="2"/>
              <a:buChar char="§"/>
            </a:pPr>
            <a:endParaRPr lang="fr-FR" sz="1300" b="1" dirty="0">
              <a:solidFill>
                <a:srgbClr val="333333"/>
              </a:solidFill>
            </a:endParaRPr>
          </a:p>
          <a:p>
            <a:pPr marL="180975" indent="-180975" algn="just">
              <a:buFont typeface="Wingdings" panose="05000000000000000000" pitchFamily="2" charset="2"/>
              <a:buChar char="§"/>
            </a:pPr>
            <a:r>
              <a:rPr lang="fr-FR" sz="1300" b="1" dirty="0">
                <a:solidFill>
                  <a:srgbClr val="333333"/>
                </a:solidFill>
              </a:rPr>
              <a:t>Faire du bilan d’insertion un outil de capitalisation et de retour d’expérience </a:t>
            </a:r>
            <a:r>
              <a:rPr lang="fr-FR" sz="1300" dirty="0">
                <a:solidFill>
                  <a:srgbClr val="333333"/>
                </a:solidFill>
              </a:rPr>
              <a:t>: qu’est-ce que la clause a apporté au bénéficiaire ? au donneur d’ordre ?</a:t>
            </a:r>
          </a:p>
        </p:txBody>
      </p:sp>
      <p:sp>
        <p:nvSpPr>
          <p:cNvPr id="17" name="Titre 5">
            <a:extLst>
              <a:ext uri="{FF2B5EF4-FFF2-40B4-BE49-F238E27FC236}">
                <a16:creationId xmlns:a16="http://schemas.microsoft.com/office/drawing/2014/main" xmlns="" id="{674B9747-6115-4539-8DFD-129DD6533238}"/>
              </a:ext>
            </a:extLst>
          </p:cNvPr>
          <p:cNvSpPr>
            <a:spLocks noGrp="1"/>
          </p:cNvSpPr>
          <p:nvPr>
            <p:ph type="title"/>
          </p:nvPr>
        </p:nvSpPr>
        <p:spPr>
          <a:xfrm>
            <a:off x="1023910" y="357166"/>
            <a:ext cx="8286808" cy="377825"/>
          </a:xfrm>
        </p:spPr>
        <p:txBody>
          <a:bodyPr/>
          <a:lstStyle/>
          <a:p>
            <a:r>
              <a:rPr lang="fr-FR" dirty="0"/>
              <a:t>Les besoins d’accompagnement exprimés par les donneurs d’ordre</a:t>
            </a:r>
            <a:endParaRPr lang="fr-FR" sz="1800" dirty="0">
              <a:solidFill>
                <a:schemeClr val="accent6"/>
              </a:solidFill>
            </a:endParaRPr>
          </a:p>
        </p:txBody>
      </p:sp>
    </p:spTree>
    <p:extLst>
      <p:ext uri="{BB962C8B-B14F-4D97-AF65-F5344CB8AC3E}">
        <p14:creationId xmlns:p14="http://schemas.microsoft.com/office/powerpoint/2010/main" val="385695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Les constats partagés en résumé </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17</a:t>
            </a:fld>
            <a:endParaRPr lang="fr-FR" sz="1400" dirty="0">
              <a:solidFill>
                <a:schemeClr val="bg1"/>
              </a:solidFill>
            </a:endParaRPr>
          </a:p>
        </p:txBody>
      </p:sp>
      <p:sp>
        <p:nvSpPr>
          <p:cNvPr id="7" name="Espace réservé du texte 21"/>
          <p:cNvSpPr>
            <a:spLocks noGrp="1"/>
          </p:cNvSpPr>
          <p:nvPr>
            <p:ph type="body" sz="quarter" idx="12"/>
          </p:nvPr>
        </p:nvSpPr>
        <p:spPr bwMode="auto">
          <a:xfrm>
            <a:off x="452638" y="789235"/>
            <a:ext cx="5004418" cy="5592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ts val="600"/>
              </a:spcBef>
              <a:spcAft>
                <a:spcPts val="0"/>
              </a:spcAft>
              <a:buNone/>
            </a:pPr>
            <a:r>
              <a:rPr lang="fr-FR" sz="1400" b="1" u="sng" dirty="0">
                <a:solidFill>
                  <a:srgbClr val="FF6600"/>
                </a:solidFill>
                <a:ea typeface="ＭＳ Ｐゴシック" pitchFamily="34" charset="-128"/>
              </a:rPr>
              <a:t>Pour les donneurs d’ordre</a:t>
            </a:r>
          </a:p>
          <a:p>
            <a:pPr marL="0" indent="0" algn="ctr">
              <a:spcBef>
                <a:spcPts val="600"/>
              </a:spcBef>
              <a:spcAft>
                <a:spcPts val="0"/>
              </a:spcAft>
              <a:buNone/>
            </a:pPr>
            <a:endParaRPr lang="fr-FR" sz="1400" b="1" u="sng" dirty="0">
              <a:solidFill>
                <a:srgbClr val="FF6600"/>
              </a:solidFill>
              <a:ea typeface="ＭＳ Ｐゴシック" pitchFamily="34" charset="-128"/>
            </a:endParaRPr>
          </a:p>
          <a:p>
            <a:pPr marL="263525" lvl="1">
              <a:spcBef>
                <a:spcPts val="600"/>
              </a:spcBef>
              <a:spcAft>
                <a:spcPts val="0"/>
              </a:spcAft>
            </a:pPr>
            <a:r>
              <a:rPr lang="fr-FR" sz="1400" kern="1200" dirty="0"/>
              <a:t>Un nombre important de donneurs d’ordre impliqués dans la mise en œuvre des clauses, avec une prépondérance du </a:t>
            </a:r>
            <a:r>
              <a:rPr lang="fr-FR" sz="1400" b="1" kern="1200" dirty="0"/>
              <a:t>bloc communal et des bailleurs sociaux.</a:t>
            </a:r>
          </a:p>
          <a:p>
            <a:pPr marL="76200" lvl="1" indent="0">
              <a:spcBef>
                <a:spcPts val="600"/>
              </a:spcBef>
              <a:spcAft>
                <a:spcPts val="0"/>
              </a:spcAft>
              <a:buNone/>
            </a:pPr>
            <a:endParaRPr lang="fr-FR" sz="1400" b="1" kern="1200" dirty="0"/>
          </a:p>
          <a:p>
            <a:pPr marL="263525" lvl="1">
              <a:spcBef>
                <a:spcPts val="600"/>
              </a:spcBef>
              <a:spcAft>
                <a:spcPts val="0"/>
              </a:spcAft>
            </a:pPr>
            <a:r>
              <a:rPr lang="fr-FR" sz="1400" kern="1200" dirty="0"/>
              <a:t>De gros besoins des donneurs d’ordre </a:t>
            </a:r>
            <a:r>
              <a:rPr lang="fr-FR" sz="1400" b="1" kern="1200" dirty="0"/>
              <a:t>sur la phase amont des marchés.</a:t>
            </a:r>
          </a:p>
          <a:p>
            <a:pPr marL="263525" lvl="1">
              <a:spcBef>
                <a:spcPts val="600"/>
              </a:spcBef>
              <a:spcAft>
                <a:spcPts val="0"/>
              </a:spcAft>
            </a:pPr>
            <a:endParaRPr lang="fr-FR" b="1" kern="1200" dirty="0"/>
          </a:p>
          <a:p>
            <a:pPr marL="263525" lvl="1">
              <a:spcBef>
                <a:spcPts val="600"/>
              </a:spcBef>
              <a:spcAft>
                <a:spcPts val="0"/>
              </a:spcAft>
            </a:pPr>
            <a:r>
              <a:rPr lang="fr-FR" sz="1400" kern="1200" dirty="0"/>
              <a:t>Domaines à explorer :</a:t>
            </a:r>
          </a:p>
          <a:p>
            <a:pPr marL="1081088" lvl="1">
              <a:spcBef>
                <a:spcPts val="600"/>
              </a:spcBef>
              <a:spcAft>
                <a:spcPts val="0"/>
              </a:spcAft>
              <a:buFont typeface="Arial" panose="020B0604020202020204" pitchFamily="34" charset="0"/>
              <a:buChar char="•"/>
            </a:pPr>
            <a:r>
              <a:rPr lang="fr-FR" sz="1400" kern="1200" dirty="0"/>
              <a:t>La définition </a:t>
            </a:r>
            <a:r>
              <a:rPr lang="fr-FR" sz="1400" b="1" kern="1200" dirty="0"/>
              <a:t>d’une stratégie de sensibilisation des donneurs d'ordre </a:t>
            </a:r>
            <a:r>
              <a:rPr lang="fr-FR" sz="1400" kern="1200" dirty="0"/>
              <a:t>à fort potentiel.</a:t>
            </a:r>
          </a:p>
          <a:p>
            <a:pPr marL="1081088" lvl="1">
              <a:spcBef>
                <a:spcPts val="600"/>
              </a:spcBef>
              <a:spcAft>
                <a:spcPts val="0"/>
              </a:spcAft>
              <a:buFont typeface="Arial" panose="020B0604020202020204" pitchFamily="34" charset="0"/>
              <a:buChar char="•"/>
            </a:pPr>
            <a:r>
              <a:rPr lang="fr-FR" sz="1400" kern="1200" dirty="0"/>
              <a:t>La </a:t>
            </a:r>
            <a:r>
              <a:rPr lang="fr-FR" sz="1400" b="1" kern="1200" dirty="0"/>
              <a:t>diversification des supports </a:t>
            </a:r>
          </a:p>
          <a:p>
            <a:pPr marL="1081088" lvl="1">
              <a:spcBef>
                <a:spcPts val="600"/>
              </a:spcBef>
              <a:spcAft>
                <a:spcPts val="0"/>
              </a:spcAft>
              <a:buFont typeface="Arial" panose="020B0604020202020204" pitchFamily="34" charset="0"/>
              <a:buChar char="•"/>
            </a:pPr>
            <a:r>
              <a:rPr lang="fr-FR" sz="1400" kern="1200" dirty="0"/>
              <a:t>L’orientation d’une </a:t>
            </a:r>
            <a:r>
              <a:rPr lang="fr-FR" sz="1400" b="1" kern="1200" dirty="0"/>
              <a:t>stratégie avec une entrée « filières-métiers »</a:t>
            </a:r>
            <a:r>
              <a:rPr lang="fr-FR" sz="1400" kern="1200" dirty="0"/>
              <a:t> : BTP, espaces verts, nettoyage, etc. </a:t>
            </a:r>
          </a:p>
          <a:p>
            <a:pPr marL="1081088" lvl="1">
              <a:spcBef>
                <a:spcPts val="600"/>
              </a:spcBef>
              <a:spcAft>
                <a:spcPts val="0"/>
              </a:spcAft>
              <a:buFont typeface="Arial" panose="020B0604020202020204" pitchFamily="34" charset="0"/>
              <a:buChar char="•"/>
            </a:pPr>
            <a:r>
              <a:rPr lang="fr-FR" sz="1400" kern="1200" dirty="0"/>
              <a:t>La </a:t>
            </a:r>
            <a:r>
              <a:rPr lang="fr-FR" sz="1400" b="1" kern="1200" dirty="0"/>
              <a:t>diversification des modalités juridiques utilisées.</a:t>
            </a:r>
            <a:endParaRPr lang="fr-FR" sz="1400" kern="1200" dirty="0"/>
          </a:p>
        </p:txBody>
      </p:sp>
      <p:pic>
        <p:nvPicPr>
          <p:cNvPr id="2" name="Image 1">
            <a:extLst>
              <a:ext uri="{FF2B5EF4-FFF2-40B4-BE49-F238E27FC236}">
                <a16:creationId xmlns:a16="http://schemas.microsoft.com/office/drawing/2014/main" xmlns="" id="{95E79384-1AB5-43E7-843D-6E91346591C4}"/>
              </a:ext>
            </a:extLst>
          </p:cNvPr>
          <p:cNvPicPr>
            <a:picLocks noChangeAspect="1"/>
          </p:cNvPicPr>
          <p:nvPr/>
        </p:nvPicPr>
        <p:blipFill>
          <a:blip r:embed="rId3"/>
          <a:stretch>
            <a:fillRect/>
          </a:stretch>
        </p:blipFill>
        <p:spPr>
          <a:xfrm>
            <a:off x="6105128" y="893586"/>
            <a:ext cx="2466975" cy="1714500"/>
          </a:xfrm>
          <a:prstGeom prst="rect">
            <a:avLst/>
          </a:prstGeom>
        </p:spPr>
      </p:pic>
      <p:pic>
        <p:nvPicPr>
          <p:cNvPr id="3" name="Image 2">
            <a:extLst>
              <a:ext uri="{FF2B5EF4-FFF2-40B4-BE49-F238E27FC236}">
                <a16:creationId xmlns:a16="http://schemas.microsoft.com/office/drawing/2014/main" xmlns="" id="{E0BE084F-155E-4E4E-B1AD-29B7C42263BA}"/>
              </a:ext>
            </a:extLst>
          </p:cNvPr>
          <p:cNvPicPr>
            <a:picLocks noChangeAspect="1"/>
          </p:cNvPicPr>
          <p:nvPr/>
        </p:nvPicPr>
        <p:blipFill>
          <a:blip r:embed="rId4"/>
          <a:stretch>
            <a:fillRect/>
          </a:stretch>
        </p:blipFill>
        <p:spPr>
          <a:xfrm>
            <a:off x="5890815" y="2823965"/>
            <a:ext cx="3133725" cy="1352550"/>
          </a:xfrm>
          <a:prstGeom prst="rect">
            <a:avLst/>
          </a:prstGeom>
        </p:spPr>
      </p:pic>
      <p:pic>
        <p:nvPicPr>
          <p:cNvPr id="4" name="Image 3">
            <a:extLst>
              <a:ext uri="{FF2B5EF4-FFF2-40B4-BE49-F238E27FC236}">
                <a16:creationId xmlns:a16="http://schemas.microsoft.com/office/drawing/2014/main" xmlns="" id="{024DDA81-CB97-4F06-A43D-E80D6CEEDCAB}"/>
              </a:ext>
            </a:extLst>
          </p:cNvPr>
          <p:cNvPicPr>
            <a:picLocks noChangeAspect="1"/>
          </p:cNvPicPr>
          <p:nvPr/>
        </p:nvPicPr>
        <p:blipFill>
          <a:blip r:embed="rId5"/>
          <a:stretch>
            <a:fillRect/>
          </a:stretch>
        </p:blipFill>
        <p:spPr>
          <a:xfrm>
            <a:off x="6105128" y="4615142"/>
            <a:ext cx="2705100" cy="1552575"/>
          </a:xfrm>
          <a:prstGeom prst="rect">
            <a:avLst/>
          </a:prstGeom>
        </p:spPr>
      </p:pic>
      <p:sp>
        <p:nvSpPr>
          <p:cNvPr id="5" name="Bulle narrative : ronde 4">
            <a:extLst>
              <a:ext uri="{FF2B5EF4-FFF2-40B4-BE49-F238E27FC236}">
                <a16:creationId xmlns:a16="http://schemas.microsoft.com/office/drawing/2014/main" xmlns="" id="{E9DB53F1-E03F-4C3C-899C-C5A07924B0CD}"/>
              </a:ext>
            </a:extLst>
          </p:cNvPr>
          <p:cNvSpPr/>
          <p:nvPr/>
        </p:nvSpPr>
        <p:spPr bwMode="auto">
          <a:xfrm>
            <a:off x="5020460" y="181664"/>
            <a:ext cx="1876756" cy="871072"/>
          </a:xfrm>
          <a:prstGeom prst="wedgeEllipseCallout">
            <a:avLst>
              <a:gd name="adj1" fmla="val -78381"/>
              <a:gd name="adj2" fmla="val 39297"/>
            </a:avLst>
          </a:prstGeom>
          <a:noFill/>
          <a:ln w="9525" cap="flat" cmpd="sng" algn="ctr">
            <a:solidFill>
              <a:srgbClr val="FF66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rmAutofit fontScale="70000" lnSpcReduction="20000"/>
          </a:bodyPr>
          <a:lstStyle/>
          <a:p>
            <a:pPr marL="0" marR="0" indent="0" defTabSz="914400" eaLnBrk="1" latinLnBrk="0" hangingPunct="1">
              <a:lnSpc>
                <a:spcPct val="100000"/>
              </a:lnSpc>
              <a:buClrTx/>
              <a:buSzTx/>
              <a:buFontTx/>
              <a:buNone/>
              <a:tabLst/>
            </a:pPr>
            <a:r>
              <a:rPr lang="fr-FR" b="1" dirty="0">
                <a:latin typeface="Arial" panose="020B0604020202020204" pitchFamily="34" charset="0"/>
              </a:rPr>
              <a:t>26 % des donneur d’ordre du 91</a:t>
            </a:r>
          </a:p>
        </p:txBody>
      </p:sp>
      <p:sp>
        <p:nvSpPr>
          <p:cNvPr id="9" name="Rectangle 11">
            <a:extLst>
              <a:ext uri="{FF2B5EF4-FFF2-40B4-BE49-F238E27FC236}">
                <a16:creationId xmlns:a16="http://schemas.microsoft.com/office/drawing/2014/main" xmlns="" id="{BA4D940A-A283-4CCB-A243-6FAF93C538B2}"/>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.4</a:t>
            </a:r>
            <a:endParaRPr lang="fr-FR" altLang="fr-FR" sz="4300" b="1" dirty="0">
              <a:solidFill>
                <a:srgbClr val="FFFFFF"/>
              </a:solidFill>
            </a:endParaRPr>
          </a:p>
        </p:txBody>
      </p:sp>
    </p:spTree>
    <p:extLst>
      <p:ext uri="{BB962C8B-B14F-4D97-AF65-F5344CB8AC3E}">
        <p14:creationId xmlns:p14="http://schemas.microsoft.com/office/powerpoint/2010/main" val="80435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1326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2"/>
              </a:buClr>
            </a:pPr>
            <a:r>
              <a:rPr lang="fr-FR" sz="2800" dirty="0">
                <a:ea typeface="ＭＳ Ｐゴシック" pitchFamily="34" charset="-128"/>
              </a:rPr>
              <a:t>La place des structures d’insertion</a:t>
            </a:r>
            <a:br>
              <a:rPr lang="fr-FR" sz="2800" dirty="0">
                <a:ea typeface="ＭＳ Ｐゴシック" pitchFamily="34" charset="-128"/>
              </a:rPr>
            </a:br>
            <a:r>
              <a:rPr lang="fr-FR" sz="2800" dirty="0">
                <a:ea typeface="ＭＳ Ｐゴシック" pitchFamily="34" charset="-128"/>
              </a:rPr>
              <a:t>Les besoins qu’elles expriment dans la mise en œuvre des clauses d’insertion</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158997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La place des structures d’insertion</a:t>
            </a:r>
            <a:endParaRPr lang="fr-FR" sz="1600" i="1" dirty="0"/>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19</a:t>
            </a:fld>
            <a:endParaRPr lang="fr-FR" sz="1400" dirty="0">
              <a:solidFill>
                <a:schemeClr val="bg1"/>
              </a:solidFill>
            </a:endParaRPr>
          </a:p>
        </p:txBody>
      </p:sp>
      <p:sp>
        <p:nvSpPr>
          <p:cNvPr id="21509" name="Rectangle 11"/>
          <p:cNvSpPr>
            <a:spLocks noChangeArrowheads="1"/>
          </p:cNvSpPr>
          <p:nvPr/>
        </p:nvSpPr>
        <p:spPr bwMode="gray">
          <a:xfrm>
            <a:off x="381000" y="272498"/>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r" defTabSz="971550"/>
            <a:r>
              <a:rPr lang="fr-FR" sz="4300" b="1" dirty="0">
                <a:solidFill>
                  <a:srgbClr val="FFFFFF"/>
                </a:solidFill>
              </a:rPr>
              <a:t>2</a:t>
            </a:r>
            <a:r>
              <a:rPr lang="fr-FR" altLang="fr-FR" b="1" dirty="0">
                <a:solidFill>
                  <a:srgbClr val="FFFFFF"/>
                </a:solidFill>
              </a:rPr>
              <a:t>.5</a:t>
            </a:r>
            <a:endParaRPr lang="fr-FR" b="1" dirty="0">
              <a:solidFill>
                <a:srgbClr val="FFFFFF"/>
              </a:solidFill>
            </a:endParaRPr>
          </a:p>
        </p:txBody>
      </p:sp>
      <p:sp>
        <p:nvSpPr>
          <p:cNvPr id="6" name="Espace réservé du texte 21">
            <a:extLst>
              <a:ext uri="{FF2B5EF4-FFF2-40B4-BE49-F238E27FC236}">
                <a16:creationId xmlns:a16="http://schemas.microsoft.com/office/drawing/2014/main" xmlns="" id="{81CA76A3-47AB-47F7-8A6E-18FA7A904960}"/>
              </a:ext>
            </a:extLst>
          </p:cNvPr>
          <p:cNvSpPr txBox="1">
            <a:spLocks/>
          </p:cNvSpPr>
          <p:nvPr/>
        </p:nvSpPr>
        <p:spPr bwMode="auto">
          <a:xfrm>
            <a:off x="776536" y="1268760"/>
            <a:ext cx="8496300" cy="42484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lvl="0">
              <a:lnSpc>
                <a:spcPct val="100000"/>
              </a:lnSpc>
              <a:spcBef>
                <a:spcPts val="600"/>
              </a:spcBef>
              <a:spcAft>
                <a:spcPts val="600"/>
              </a:spcAft>
            </a:pPr>
            <a:r>
              <a:rPr lang="fr-FR" sz="1400" b="1" dirty="0">
                <a:solidFill>
                  <a:schemeClr val="tx1"/>
                </a:solidFill>
              </a:rPr>
              <a:t>L’intérim</a:t>
            </a:r>
            <a:r>
              <a:rPr lang="fr-FR" sz="1400" dirty="0">
                <a:solidFill>
                  <a:schemeClr val="tx1"/>
                </a:solidFill>
              </a:rPr>
              <a:t> réalise 39% des heures (contre 17 % au niveau national</a:t>
            </a:r>
            <a:r>
              <a:rPr lang="fr-FR" sz="1400" i="1" dirty="0">
                <a:solidFill>
                  <a:schemeClr val="tx1"/>
                </a:solidFill>
              </a:rPr>
              <a:t>)</a:t>
            </a:r>
            <a:r>
              <a:rPr lang="fr-FR" sz="1400" dirty="0">
                <a:solidFill>
                  <a:schemeClr val="tx1"/>
                </a:solidFill>
              </a:rPr>
              <a:t>, 32% des heures réalisées concernant des </a:t>
            </a:r>
            <a:r>
              <a:rPr lang="fr-FR" sz="1400" b="1" dirty="0">
                <a:solidFill>
                  <a:schemeClr val="tx1"/>
                </a:solidFill>
              </a:rPr>
              <a:t>embauches directes</a:t>
            </a:r>
            <a:r>
              <a:rPr lang="fr-FR" sz="1400" dirty="0">
                <a:solidFill>
                  <a:schemeClr val="tx1"/>
                </a:solidFill>
              </a:rPr>
              <a:t> (idem au niveau national).</a:t>
            </a:r>
          </a:p>
          <a:p>
            <a:pPr lvl="1">
              <a:lnSpc>
                <a:spcPct val="100000"/>
              </a:lnSpc>
              <a:spcBef>
                <a:spcPts val="600"/>
              </a:spcBef>
              <a:spcAft>
                <a:spcPts val="600"/>
              </a:spcAft>
            </a:pPr>
            <a:r>
              <a:rPr lang="fr-FR" sz="1400" dirty="0"/>
              <a:t>Les embauches directes ont cependant reculé de 39% entre 2014 et 2016.</a:t>
            </a:r>
          </a:p>
          <a:p>
            <a:pPr lvl="0">
              <a:lnSpc>
                <a:spcPct val="100000"/>
              </a:lnSpc>
              <a:spcBef>
                <a:spcPts val="600"/>
              </a:spcBef>
              <a:spcAft>
                <a:spcPts val="600"/>
              </a:spcAft>
            </a:pPr>
            <a:r>
              <a:rPr lang="fr-FR" sz="1400" dirty="0">
                <a:solidFill>
                  <a:schemeClr val="tx1"/>
                </a:solidFill>
              </a:rPr>
              <a:t>Le </a:t>
            </a:r>
            <a:r>
              <a:rPr lang="fr-FR" sz="1400" b="1" dirty="0">
                <a:solidFill>
                  <a:schemeClr val="tx1"/>
                </a:solidFill>
              </a:rPr>
              <a:t>portage des contrats de travail </a:t>
            </a:r>
            <a:r>
              <a:rPr lang="fr-FR" sz="1400" dirty="0">
                <a:solidFill>
                  <a:schemeClr val="tx1"/>
                </a:solidFill>
              </a:rPr>
              <a:t>des bénéficiaires est généralement assurée par </a:t>
            </a:r>
            <a:r>
              <a:rPr lang="fr-FR" sz="1400" b="1" dirty="0">
                <a:solidFill>
                  <a:schemeClr val="tx1"/>
                </a:solidFill>
              </a:rPr>
              <a:t>l’intérim</a:t>
            </a:r>
            <a:r>
              <a:rPr lang="fr-FR" sz="1400" dirty="0">
                <a:solidFill>
                  <a:schemeClr val="tx1"/>
                </a:solidFill>
              </a:rPr>
              <a:t>, d’insertion ou non, </a:t>
            </a:r>
            <a:r>
              <a:rPr lang="fr-FR" sz="1400" b="1" dirty="0">
                <a:solidFill>
                  <a:schemeClr val="tx1"/>
                </a:solidFill>
              </a:rPr>
              <a:t>et directement par les entreprises titulaires des marchés,</a:t>
            </a:r>
            <a:r>
              <a:rPr lang="fr-FR" sz="1400" dirty="0">
                <a:solidFill>
                  <a:schemeClr val="tx1"/>
                </a:solidFill>
              </a:rPr>
              <a:t> même s’il existe des disparités entre territoires:</a:t>
            </a:r>
          </a:p>
          <a:p>
            <a:pPr marL="628650" lvl="1" indent="-182563">
              <a:lnSpc>
                <a:spcPct val="100000"/>
              </a:lnSpc>
              <a:spcBef>
                <a:spcPts val="600"/>
              </a:spcBef>
              <a:spcAft>
                <a:spcPts val="600"/>
              </a:spcAft>
            </a:pPr>
            <a:r>
              <a:rPr lang="fr-FR" sz="1400" dirty="0"/>
              <a:t> Sur le territoire de </a:t>
            </a:r>
            <a:r>
              <a:rPr lang="fr-FR" sz="1400" dirty="0">
                <a:solidFill>
                  <a:srgbClr val="FF6600"/>
                </a:solidFill>
              </a:rPr>
              <a:t>Dynamique Emploi</a:t>
            </a:r>
            <a:r>
              <a:rPr lang="fr-FR" sz="1400" dirty="0"/>
              <a:t>, la délégation par une </a:t>
            </a:r>
            <a:r>
              <a:rPr lang="fr-FR" sz="1400" dirty="0">
                <a:solidFill>
                  <a:srgbClr val="FF6600"/>
                </a:solidFill>
              </a:rPr>
              <a:t>ETTI</a:t>
            </a:r>
            <a:r>
              <a:rPr lang="fr-FR" sz="1400" dirty="0"/>
              <a:t> (39 % des heures) et </a:t>
            </a:r>
            <a:r>
              <a:rPr lang="fr-FR" sz="1400" dirty="0">
                <a:solidFill>
                  <a:srgbClr val="FF6600"/>
                </a:solidFill>
              </a:rPr>
              <a:t>l’embauche directe </a:t>
            </a:r>
            <a:r>
              <a:rPr lang="fr-FR" sz="1400" dirty="0"/>
              <a:t>(34 % des heures) sont les modes les plus représentés,</a:t>
            </a:r>
          </a:p>
          <a:p>
            <a:pPr marL="628650" lvl="1" indent="-182563">
              <a:lnSpc>
                <a:spcPct val="100000"/>
              </a:lnSpc>
              <a:spcBef>
                <a:spcPts val="600"/>
              </a:spcBef>
              <a:spcAft>
                <a:spcPts val="600"/>
              </a:spcAft>
            </a:pPr>
            <a:r>
              <a:rPr lang="fr-FR" sz="1400" dirty="0"/>
              <a:t> Sur le territoire de la </a:t>
            </a:r>
            <a:r>
              <a:rPr lang="fr-FR" sz="1400" dirty="0">
                <a:solidFill>
                  <a:srgbClr val="FF6600"/>
                </a:solidFill>
              </a:rPr>
              <a:t>MIVE, l’embauche directe </a:t>
            </a:r>
            <a:r>
              <a:rPr lang="fr-FR" sz="1400" dirty="0"/>
              <a:t>(55 % des heures) est le mode les plus représenté, largement devant la délégation par une ETTI (23 % des heures).</a:t>
            </a:r>
          </a:p>
          <a:p>
            <a:pPr marL="628650" lvl="1" indent="-182563">
              <a:lnSpc>
                <a:spcPct val="100000"/>
              </a:lnSpc>
              <a:spcBef>
                <a:spcPts val="600"/>
              </a:spcBef>
              <a:spcAft>
                <a:spcPts val="600"/>
              </a:spcAft>
            </a:pPr>
            <a:r>
              <a:rPr lang="fr-FR" sz="1400" dirty="0"/>
              <a:t>Sur le territoire de </a:t>
            </a:r>
            <a:r>
              <a:rPr lang="fr-FR" sz="1400" dirty="0">
                <a:solidFill>
                  <a:srgbClr val="FF6600"/>
                </a:solidFill>
              </a:rPr>
              <a:t>Nord Essonne</a:t>
            </a:r>
            <a:r>
              <a:rPr lang="fr-FR" sz="1400" dirty="0"/>
              <a:t>, la délégation par une </a:t>
            </a:r>
            <a:r>
              <a:rPr lang="fr-FR" sz="1400" dirty="0">
                <a:solidFill>
                  <a:srgbClr val="FF6600"/>
                </a:solidFill>
              </a:rPr>
              <a:t>ETTI</a:t>
            </a:r>
            <a:r>
              <a:rPr lang="fr-FR" sz="1400" dirty="0"/>
              <a:t> (36 % des heures) et </a:t>
            </a:r>
            <a:r>
              <a:rPr lang="fr-FR" sz="1400" dirty="0">
                <a:solidFill>
                  <a:srgbClr val="FF6600"/>
                </a:solidFill>
              </a:rPr>
              <a:t>l’embauche directe </a:t>
            </a:r>
            <a:r>
              <a:rPr lang="fr-FR" sz="1400" dirty="0"/>
              <a:t>(35 % des heures) sont les modes les plus représentés,</a:t>
            </a:r>
          </a:p>
          <a:p>
            <a:pPr marL="628650" lvl="1" indent="-182563">
              <a:lnSpc>
                <a:spcPct val="100000"/>
              </a:lnSpc>
              <a:spcBef>
                <a:spcPts val="600"/>
              </a:spcBef>
              <a:spcAft>
                <a:spcPts val="600"/>
              </a:spcAft>
            </a:pPr>
            <a:r>
              <a:rPr lang="fr-FR" sz="1400" dirty="0"/>
              <a:t> Sur le territoire de </a:t>
            </a:r>
            <a:r>
              <a:rPr lang="fr-FR" sz="1400" dirty="0">
                <a:solidFill>
                  <a:srgbClr val="FF6600"/>
                </a:solidFill>
              </a:rPr>
              <a:t>Atout PLIE</a:t>
            </a:r>
            <a:r>
              <a:rPr lang="fr-FR" sz="1400" dirty="0"/>
              <a:t>, la délégation par une </a:t>
            </a:r>
            <a:r>
              <a:rPr lang="fr-FR" sz="1400" dirty="0">
                <a:solidFill>
                  <a:srgbClr val="FF6600"/>
                </a:solidFill>
              </a:rPr>
              <a:t>ETTI</a:t>
            </a:r>
            <a:r>
              <a:rPr lang="fr-FR" sz="1400" dirty="0"/>
              <a:t> (45 % des heures), </a:t>
            </a:r>
            <a:r>
              <a:rPr lang="fr-FR" sz="1400" dirty="0">
                <a:solidFill>
                  <a:srgbClr val="FF6600"/>
                </a:solidFill>
              </a:rPr>
              <a:t>l’embauche directe </a:t>
            </a:r>
            <a:r>
              <a:rPr lang="fr-FR" sz="1400" dirty="0"/>
              <a:t>(22 % des heures) et </a:t>
            </a:r>
            <a:r>
              <a:rPr lang="fr-FR" sz="1400" dirty="0">
                <a:solidFill>
                  <a:srgbClr val="FF6600"/>
                </a:solidFill>
              </a:rPr>
              <a:t>l’intérim</a:t>
            </a:r>
            <a:r>
              <a:rPr lang="fr-FR" sz="1400" dirty="0"/>
              <a:t> (22 % des heures) sont les modes les plus représentés,</a:t>
            </a:r>
          </a:p>
        </p:txBody>
      </p:sp>
      <p:sp>
        <p:nvSpPr>
          <p:cNvPr id="7" name="Ellipse 6">
            <a:extLst>
              <a:ext uri="{FF2B5EF4-FFF2-40B4-BE49-F238E27FC236}">
                <a16:creationId xmlns:a16="http://schemas.microsoft.com/office/drawing/2014/main" xmlns="" id="{C2B7F645-6744-417D-BBBB-E10909E7A0C9}"/>
              </a:ext>
            </a:extLst>
          </p:cNvPr>
          <p:cNvSpPr/>
          <p:nvPr/>
        </p:nvSpPr>
        <p:spPr bwMode="auto">
          <a:xfrm>
            <a:off x="7113240" y="272499"/>
            <a:ext cx="1872208" cy="708230"/>
          </a:xfrm>
          <a:prstGeom prst="ellipse">
            <a:avLst/>
          </a:prstGeom>
          <a:noFill/>
          <a:ln w="12700" cap="flat" cmpd="sng" algn="ctr">
            <a:solidFill>
              <a:srgbClr val="0000FF"/>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base" latinLnBrk="0" hangingPunct="1">
              <a:lnSpc>
                <a:spcPct val="100000"/>
              </a:lnSpc>
              <a:spcBef>
                <a:spcPct val="0"/>
              </a:spcBef>
              <a:spcAft>
                <a:spcPct val="0"/>
              </a:spcAft>
              <a:buClrTx/>
              <a:buSzTx/>
              <a:buFontTx/>
              <a:buNone/>
              <a:tabLst/>
            </a:pPr>
            <a:r>
              <a:rPr lang="fr-FR" sz="1400" b="1" dirty="0">
                <a:solidFill>
                  <a:schemeClr val="tx1"/>
                </a:solidFill>
                <a:ea typeface="ＭＳ Ｐゴシック" charset="0"/>
                <a:sym typeface="Wingdings" pitchFamily="2" charset="2"/>
              </a:rPr>
              <a:t>Spécificités de l’Essonne</a:t>
            </a:r>
          </a:p>
        </p:txBody>
      </p:sp>
      <p:cxnSp>
        <p:nvCxnSpPr>
          <p:cNvPr id="10" name="Connecteur droit avec flèche 9">
            <a:extLst>
              <a:ext uri="{FF2B5EF4-FFF2-40B4-BE49-F238E27FC236}">
                <a16:creationId xmlns:a16="http://schemas.microsoft.com/office/drawing/2014/main" xmlns="" id="{0FAB1B9A-BBDE-40F0-B5A6-074F300F6809}"/>
              </a:ext>
            </a:extLst>
          </p:cNvPr>
          <p:cNvCxnSpPr>
            <a:cxnSpLocks/>
            <a:stCxn id="7" idx="2"/>
          </p:cNvCxnSpPr>
          <p:nvPr/>
        </p:nvCxnSpPr>
        <p:spPr bwMode="auto">
          <a:xfrm flipH="1">
            <a:off x="1668004" y="626614"/>
            <a:ext cx="5445236" cy="642146"/>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cxnSp>
        <p:nvCxnSpPr>
          <p:cNvPr id="13" name="Connecteur droit avec flèche 12">
            <a:extLst>
              <a:ext uri="{FF2B5EF4-FFF2-40B4-BE49-F238E27FC236}">
                <a16:creationId xmlns:a16="http://schemas.microsoft.com/office/drawing/2014/main" xmlns="" id="{995CC4AE-F39A-4D0F-A9A1-7D891C00786C}"/>
              </a:ext>
            </a:extLst>
          </p:cNvPr>
          <p:cNvCxnSpPr>
            <a:cxnSpLocks/>
            <a:stCxn id="7" idx="2"/>
          </p:cNvCxnSpPr>
          <p:nvPr/>
        </p:nvCxnSpPr>
        <p:spPr bwMode="auto">
          <a:xfrm flipH="1">
            <a:off x="3656856" y="626614"/>
            <a:ext cx="3456384" cy="938484"/>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38176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Mot de bienvenue</a:t>
            </a: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981075"/>
            <a:ext cx="8474075" cy="5327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endParaRPr lang="fr-FR" sz="1800" b="1" i="1" dirty="0">
              <a:solidFill>
                <a:srgbClr val="0000FF"/>
              </a:solidFill>
            </a:endParaRPr>
          </a:p>
          <a:p>
            <a:pPr marL="0" indent="0">
              <a:spcBef>
                <a:spcPts val="600"/>
              </a:spcBef>
              <a:spcAft>
                <a:spcPts val="600"/>
              </a:spcAft>
              <a:buClr>
                <a:srgbClr val="0000FF"/>
              </a:buClr>
              <a:buNone/>
            </a:pPr>
            <a:r>
              <a:rPr lang="fr-FR" sz="1800" b="1" i="1" dirty="0">
                <a:solidFill>
                  <a:srgbClr val="0000FF"/>
                </a:solidFill>
              </a:rPr>
              <a:t>Florence BELLAMY</a:t>
            </a:r>
            <a:r>
              <a:rPr lang="fr-FR" sz="1800" i="1" dirty="0">
                <a:solidFill>
                  <a:srgbClr val="0000FF"/>
                </a:solidFill>
              </a:rPr>
              <a:t> - Présidente de Dynamique Emploi</a:t>
            </a:r>
          </a:p>
        </p:txBody>
      </p:sp>
    </p:spTree>
    <p:extLst>
      <p:ext uri="{BB962C8B-B14F-4D97-AF65-F5344CB8AC3E}">
        <p14:creationId xmlns:p14="http://schemas.microsoft.com/office/powerpoint/2010/main" val="2392971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20</a:t>
            </a:fld>
            <a:endParaRPr lang="fr-FR" sz="1400" dirty="0">
              <a:solidFill>
                <a:schemeClr val="bg1"/>
              </a:solidFill>
            </a:endParaRPr>
          </a:p>
        </p:txBody>
      </p:sp>
      <p:sp>
        <p:nvSpPr>
          <p:cNvPr id="6" name="Espace réservé du texte 21">
            <a:extLst>
              <a:ext uri="{FF2B5EF4-FFF2-40B4-BE49-F238E27FC236}">
                <a16:creationId xmlns:a16="http://schemas.microsoft.com/office/drawing/2014/main" xmlns="" id="{ABE048C6-EF05-45DB-8F5C-B7F7CC6141C9}"/>
              </a:ext>
            </a:extLst>
          </p:cNvPr>
          <p:cNvSpPr txBox="1">
            <a:spLocks/>
          </p:cNvSpPr>
          <p:nvPr/>
        </p:nvSpPr>
        <p:spPr bwMode="auto">
          <a:xfrm>
            <a:off x="381684" y="523670"/>
            <a:ext cx="5939468" cy="6073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0" indent="0" algn="ctr">
              <a:spcBef>
                <a:spcPts val="600"/>
              </a:spcBef>
              <a:spcAft>
                <a:spcPts val="600"/>
              </a:spcAft>
              <a:buFont typeface="Arial" charset="0"/>
              <a:buNone/>
            </a:pPr>
            <a:endParaRPr lang="fr-FR" sz="1400" b="1" u="sng" kern="0" dirty="0">
              <a:solidFill>
                <a:srgbClr val="FF6600"/>
              </a:solidFill>
              <a:ea typeface="ＭＳ Ｐゴシック" pitchFamily="34" charset="-128"/>
            </a:endParaRPr>
          </a:p>
          <a:p>
            <a:pPr marL="0" indent="0" algn="ctr">
              <a:spcBef>
                <a:spcPts val="600"/>
              </a:spcBef>
              <a:spcAft>
                <a:spcPts val="600"/>
              </a:spcAft>
              <a:buFont typeface="Arial" charset="0"/>
              <a:buNone/>
            </a:pPr>
            <a:r>
              <a:rPr lang="fr-FR" sz="1400" b="1" u="sng" kern="0" dirty="0">
                <a:solidFill>
                  <a:srgbClr val="FF6600"/>
                </a:solidFill>
                <a:ea typeface="ＭＳ Ｐゴシック" pitchFamily="34" charset="-128"/>
              </a:rPr>
              <a:t>Pour les structures d’insertion</a:t>
            </a:r>
          </a:p>
          <a:p>
            <a:pPr marL="263525" lvl="1">
              <a:spcBef>
                <a:spcPts val="600"/>
              </a:spcBef>
              <a:spcAft>
                <a:spcPts val="600"/>
              </a:spcAft>
            </a:pPr>
            <a:r>
              <a:rPr lang="fr-FR" sz="1400" dirty="0"/>
              <a:t>Une spécificité : Prépondérance des ETT, des ETTI et des embauches directes</a:t>
            </a:r>
          </a:p>
          <a:p>
            <a:pPr marL="263525" lvl="1">
              <a:spcBef>
                <a:spcPts val="600"/>
              </a:spcBef>
              <a:spcAft>
                <a:spcPts val="600"/>
              </a:spcAft>
            </a:pPr>
            <a:r>
              <a:rPr lang="fr-FR" sz="1400" dirty="0"/>
              <a:t>Des entreprises clientes qui se trouvent essentiellement dans le secteur du bâtiment.</a:t>
            </a:r>
          </a:p>
          <a:p>
            <a:pPr marL="263525" lvl="1">
              <a:spcBef>
                <a:spcPts val="600"/>
              </a:spcBef>
              <a:spcAft>
                <a:spcPts val="600"/>
              </a:spcAft>
            </a:pPr>
            <a:r>
              <a:rPr lang="fr-FR" sz="1400" dirty="0"/>
              <a:t>Les heures d’insertion générées dans le cadre des marchés réservées ne sont pas valorisées à fin 2016 dans les bases de données des PLIE  (ESAT, EI, Régie…)</a:t>
            </a:r>
            <a:endParaRPr lang="fr-FR" sz="1400" kern="1200" dirty="0"/>
          </a:p>
          <a:p>
            <a:pPr marL="263525" lvl="1">
              <a:spcBef>
                <a:spcPts val="600"/>
              </a:spcBef>
              <a:spcAft>
                <a:spcPts val="600"/>
              </a:spcAft>
            </a:pPr>
            <a:r>
              <a:rPr lang="fr-FR" sz="1400" kern="1200" dirty="0"/>
              <a:t>Des </a:t>
            </a:r>
            <a:r>
              <a:rPr lang="fr-FR" sz="1400" dirty="0"/>
              <a:t>domaines à explorer </a:t>
            </a:r>
            <a:r>
              <a:rPr lang="fr-FR" sz="1400" kern="1200" dirty="0"/>
              <a:t>:</a:t>
            </a:r>
          </a:p>
          <a:p>
            <a:pPr marL="1081088" lvl="1">
              <a:spcBef>
                <a:spcPts val="600"/>
              </a:spcBef>
              <a:spcAft>
                <a:spcPts val="600"/>
              </a:spcAft>
              <a:buFont typeface="Arial" panose="020B0604020202020204" pitchFamily="34" charset="0"/>
              <a:buChar char="•"/>
            </a:pPr>
            <a:r>
              <a:rPr lang="fr-FR" sz="1400" b="1" kern="1200" dirty="0"/>
              <a:t>La logique de réseau </a:t>
            </a:r>
            <a:r>
              <a:rPr lang="fr-FR" sz="1400" kern="1200" dirty="0"/>
              <a:t>plus resserrée entre les structures d’insertion et les facilitateurs, entre Act’Essonne et les PLIE</a:t>
            </a:r>
          </a:p>
          <a:p>
            <a:pPr marL="1081088" lvl="1">
              <a:spcBef>
                <a:spcPts val="600"/>
              </a:spcBef>
              <a:spcAft>
                <a:spcPts val="600"/>
              </a:spcAft>
              <a:buFont typeface="Arial" panose="020B0604020202020204" pitchFamily="34" charset="0"/>
              <a:buChar char="•"/>
            </a:pPr>
            <a:r>
              <a:rPr lang="fr-FR" sz="1400" dirty="0"/>
              <a:t>Les relations avec les donneurs d’ordre et </a:t>
            </a:r>
            <a:r>
              <a:rPr lang="fr-FR" sz="1400" b="1" dirty="0"/>
              <a:t>l’anticipation des solutions </a:t>
            </a:r>
            <a:r>
              <a:rPr lang="fr-FR" sz="1400" dirty="0"/>
              <a:t>à proposer par les structures d’insertion </a:t>
            </a:r>
          </a:p>
          <a:p>
            <a:pPr marL="1081088" lvl="1">
              <a:spcBef>
                <a:spcPts val="600"/>
              </a:spcBef>
              <a:spcAft>
                <a:spcPts val="600"/>
              </a:spcAft>
              <a:buFont typeface="Arial" panose="020B0604020202020204" pitchFamily="34" charset="0"/>
              <a:buChar char="•"/>
            </a:pPr>
            <a:r>
              <a:rPr lang="fr-FR" sz="1400" dirty="0"/>
              <a:t>La </a:t>
            </a:r>
            <a:r>
              <a:rPr lang="fr-FR" sz="1400" b="1" dirty="0"/>
              <a:t>professionnalisation des structures d’insertion</a:t>
            </a:r>
            <a:r>
              <a:rPr lang="fr-FR" sz="1400" dirty="0"/>
              <a:t> sur la réponse en groupement par exemple via le réseau </a:t>
            </a:r>
            <a:r>
              <a:rPr lang="fr-FR" sz="1400" dirty="0" err="1"/>
              <a:t>Act'Essonne</a:t>
            </a:r>
            <a:r>
              <a:rPr lang="fr-FR" sz="1400" dirty="0"/>
              <a:t> notamment.</a:t>
            </a:r>
          </a:p>
          <a:p>
            <a:pPr marL="1081088" lvl="1">
              <a:spcBef>
                <a:spcPts val="600"/>
              </a:spcBef>
              <a:spcAft>
                <a:spcPts val="600"/>
              </a:spcAft>
              <a:buFont typeface="Arial" panose="020B0604020202020204" pitchFamily="34" charset="0"/>
              <a:buChar char="•"/>
            </a:pPr>
            <a:r>
              <a:rPr lang="fr-FR" sz="1400" dirty="0"/>
              <a:t>La mise en place d’un observatoire global de la clause sociale en Essonne.</a:t>
            </a:r>
            <a:endParaRPr lang="fr-FR" sz="1400" kern="1200" dirty="0"/>
          </a:p>
          <a:p>
            <a:pPr lvl="1">
              <a:spcBef>
                <a:spcPts val="600"/>
              </a:spcBef>
              <a:spcAft>
                <a:spcPts val="600"/>
              </a:spcAft>
            </a:pPr>
            <a:endParaRPr lang="fr-FR" sz="1400" kern="1200" dirty="0"/>
          </a:p>
        </p:txBody>
      </p:sp>
      <p:sp>
        <p:nvSpPr>
          <p:cNvPr id="9" name="Titre 5">
            <a:extLst>
              <a:ext uri="{FF2B5EF4-FFF2-40B4-BE49-F238E27FC236}">
                <a16:creationId xmlns:a16="http://schemas.microsoft.com/office/drawing/2014/main" xmlns="" id="{5A9ED94C-7D21-413A-93D6-15C84A92548A}"/>
              </a:ext>
            </a:extLst>
          </p:cNvPr>
          <p:cNvSpPr>
            <a:spLocks noGrp="1"/>
          </p:cNvSpPr>
          <p:nvPr>
            <p:ph type="title"/>
          </p:nvPr>
        </p:nvSpPr>
        <p:spPr>
          <a:xfrm>
            <a:off x="1023910" y="357166"/>
            <a:ext cx="8286808" cy="377825"/>
          </a:xfrm>
        </p:spPr>
        <p:txBody>
          <a:bodyPr/>
          <a:lstStyle/>
          <a:p>
            <a:r>
              <a:rPr lang="fr-FR" dirty="0"/>
              <a:t>Les constats partagés en résumé</a:t>
            </a:r>
          </a:p>
        </p:txBody>
      </p:sp>
      <p:pic>
        <p:nvPicPr>
          <p:cNvPr id="4" name="Image 3">
            <a:extLst>
              <a:ext uri="{FF2B5EF4-FFF2-40B4-BE49-F238E27FC236}">
                <a16:creationId xmlns:a16="http://schemas.microsoft.com/office/drawing/2014/main" xmlns="" id="{B9C79A65-D8B1-49C2-996C-9A41B9C8FDD8}"/>
              </a:ext>
            </a:extLst>
          </p:cNvPr>
          <p:cNvPicPr>
            <a:picLocks noChangeAspect="1"/>
          </p:cNvPicPr>
          <p:nvPr/>
        </p:nvPicPr>
        <p:blipFill>
          <a:blip r:embed="rId3"/>
          <a:stretch>
            <a:fillRect/>
          </a:stretch>
        </p:blipFill>
        <p:spPr>
          <a:xfrm>
            <a:off x="7525760" y="4509120"/>
            <a:ext cx="1447800" cy="1676400"/>
          </a:xfrm>
          <a:prstGeom prst="rect">
            <a:avLst/>
          </a:prstGeom>
        </p:spPr>
      </p:pic>
      <p:pic>
        <p:nvPicPr>
          <p:cNvPr id="5" name="Image 4">
            <a:extLst>
              <a:ext uri="{FF2B5EF4-FFF2-40B4-BE49-F238E27FC236}">
                <a16:creationId xmlns:a16="http://schemas.microsoft.com/office/drawing/2014/main" xmlns="" id="{34D168DE-E48B-4FE2-B466-28AA916DA5A1}"/>
              </a:ext>
            </a:extLst>
          </p:cNvPr>
          <p:cNvPicPr>
            <a:picLocks noChangeAspect="1"/>
          </p:cNvPicPr>
          <p:nvPr/>
        </p:nvPicPr>
        <p:blipFill>
          <a:blip r:embed="rId4"/>
          <a:stretch>
            <a:fillRect/>
          </a:stretch>
        </p:blipFill>
        <p:spPr>
          <a:xfrm>
            <a:off x="6733672" y="2607171"/>
            <a:ext cx="2619375" cy="1685925"/>
          </a:xfrm>
          <a:prstGeom prst="rect">
            <a:avLst/>
          </a:prstGeom>
        </p:spPr>
      </p:pic>
      <p:pic>
        <p:nvPicPr>
          <p:cNvPr id="8" name="Image 7">
            <a:extLst>
              <a:ext uri="{FF2B5EF4-FFF2-40B4-BE49-F238E27FC236}">
                <a16:creationId xmlns:a16="http://schemas.microsoft.com/office/drawing/2014/main" xmlns="" id="{B11E5216-067A-4323-ADB2-DABE3183BDE4}"/>
              </a:ext>
            </a:extLst>
          </p:cNvPr>
          <p:cNvPicPr>
            <a:picLocks noChangeAspect="1"/>
          </p:cNvPicPr>
          <p:nvPr/>
        </p:nvPicPr>
        <p:blipFill>
          <a:blip r:embed="rId5"/>
          <a:stretch>
            <a:fillRect/>
          </a:stretch>
        </p:blipFill>
        <p:spPr>
          <a:xfrm>
            <a:off x="6698679" y="719478"/>
            <a:ext cx="2790825" cy="1562100"/>
          </a:xfrm>
          <a:prstGeom prst="rect">
            <a:avLst/>
          </a:prstGeom>
        </p:spPr>
      </p:pic>
      <p:sp>
        <p:nvSpPr>
          <p:cNvPr id="10" name="Rectangle 11">
            <a:extLst>
              <a:ext uri="{FF2B5EF4-FFF2-40B4-BE49-F238E27FC236}">
                <a16:creationId xmlns:a16="http://schemas.microsoft.com/office/drawing/2014/main" xmlns="" id="{08821C9E-3B90-4043-B8A0-4A8408D9BB0D}"/>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.6</a:t>
            </a:r>
            <a:endParaRPr lang="fr-FR" altLang="fr-FR" sz="4300" b="1" dirty="0">
              <a:solidFill>
                <a:srgbClr val="FFFFFF"/>
              </a:solidFill>
            </a:endParaRPr>
          </a:p>
        </p:txBody>
      </p:sp>
    </p:spTree>
    <p:extLst>
      <p:ext uri="{BB962C8B-B14F-4D97-AF65-F5344CB8AC3E}">
        <p14:creationId xmlns:p14="http://schemas.microsoft.com/office/powerpoint/2010/main" val="1507665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1326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2"/>
              </a:buClr>
            </a:pPr>
            <a:r>
              <a:rPr lang="fr-FR" sz="2800" dirty="0">
                <a:ea typeface="ＭＳ Ｐゴシック" pitchFamily="34" charset="-128"/>
              </a:rPr>
              <a:t>La place des entreprises</a:t>
            </a:r>
            <a:br>
              <a:rPr lang="fr-FR" sz="2800" dirty="0">
                <a:ea typeface="ＭＳ Ｐゴシック" pitchFamily="34" charset="-128"/>
              </a:rPr>
            </a:br>
            <a:r>
              <a:rPr lang="fr-FR" sz="2800" dirty="0">
                <a:ea typeface="ＭＳ Ｐゴシック" pitchFamily="34" charset="-128"/>
              </a:rPr>
              <a:t>Les besoins qu’elles expriment dans la mise en œuvre des clauses d’insertion</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108605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Les constats partagés en résumé </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22</a:t>
            </a:fld>
            <a:endParaRPr lang="fr-FR" sz="1400" dirty="0">
              <a:solidFill>
                <a:schemeClr val="bg1"/>
              </a:solidFill>
            </a:endParaRPr>
          </a:p>
        </p:txBody>
      </p:sp>
      <p:sp>
        <p:nvSpPr>
          <p:cNvPr id="6" name="Espace réservé du texte 21">
            <a:extLst>
              <a:ext uri="{FF2B5EF4-FFF2-40B4-BE49-F238E27FC236}">
                <a16:creationId xmlns:a16="http://schemas.microsoft.com/office/drawing/2014/main" xmlns="" id="{ABE048C6-EF05-45DB-8F5C-B7F7CC6141C9}"/>
              </a:ext>
            </a:extLst>
          </p:cNvPr>
          <p:cNvSpPr txBox="1">
            <a:spLocks/>
          </p:cNvSpPr>
          <p:nvPr/>
        </p:nvSpPr>
        <p:spPr bwMode="auto">
          <a:xfrm>
            <a:off x="344487" y="734991"/>
            <a:ext cx="5831681" cy="5646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0" indent="0" algn="ctr">
              <a:spcBef>
                <a:spcPts val="600"/>
              </a:spcBef>
              <a:spcAft>
                <a:spcPts val="400"/>
              </a:spcAft>
              <a:buFont typeface="Arial" charset="0"/>
              <a:buNone/>
            </a:pPr>
            <a:r>
              <a:rPr lang="fr-FR" sz="1400" b="1" u="sng" kern="0" dirty="0">
                <a:solidFill>
                  <a:srgbClr val="FF6600"/>
                </a:solidFill>
                <a:ea typeface="ＭＳ Ｐゴシック" pitchFamily="34" charset="-128"/>
              </a:rPr>
              <a:t>Pour les entreprises</a:t>
            </a:r>
          </a:p>
          <a:p>
            <a:pPr marL="263525" lvl="1">
              <a:spcBef>
                <a:spcPts val="600"/>
              </a:spcBef>
              <a:spcAft>
                <a:spcPts val="400"/>
              </a:spcAft>
            </a:pPr>
            <a:r>
              <a:rPr lang="fr-FR" sz="1400" b="1" kern="1200" dirty="0"/>
              <a:t>58 entreprises ont répondu </a:t>
            </a:r>
            <a:r>
              <a:rPr lang="fr-FR" sz="1400" kern="1200" dirty="0"/>
              <a:t>au sondage des PLIE.</a:t>
            </a:r>
          </a:p>
          <a:p>
            <a:pPr marL="263525" lvl="1">
              <a:spcBef>
                <a:spcPts val="600"/>
              </a:spcBef>
              <a:spcAft>
                <a:spcPts val="400"/>
              </a:spcAft>
            </a:pPr>
            <a:r>
              <a:rPr lang="fr-FR" sz="1400" kern="1200" dirty="0"/>
              <a:t>Des entreprises qui se trouvent essentiellement dans le secteur du </a:t>
            </a:r>
            <a:r>
              <a:rPr lang="fr-FR" sz="1400" b="1" kern="1200" dirty="0"/>
              <a:t>bâtiment</a:t>
            </a:r>
            <a:r>
              <a:rPr lang="fr-FR" sz="1400" kern="1200" dirty="0"/>
              <a:t> </a:t>
            </a:r>
            <a:r>
              <a:rPr lang="fr-FR" sz="1400" dirty="0"/>
              <a:t>(55% des entreprises)</a:t>
            </a:r>
            <a:endParaRPr lang="fr-FR" sz="1400" kern="1200" dirty="0"/>
          </a:p>
          <a:p>
            <a:pPr marL="263525" lvl="1">
              <a:spcBef>
                <a:spcPts val="600"/>
              </a:spcBef>
              <a:spcAft>
                <a:spcPts val="400"/>
              </a:spcAft>
            </a:pPr>
            <a:r>
              <a:rPr lang="fr-FR" sz="1400" dirty="0"/>
              <a:t>Des entreprises qui ont l’habitude des clauses (74% ont plus de 3 marchés clausés) </a:t>
            </a:r>
            <a:endParaRPr lang="fr-FR" sz="1400" kern="1200" dirty="0"/>
          </a:p>
          <a:p>
            <a:pPr marL="263525" lvl="1">
              <a:spcBef>
                <a:spcPts val="600"/>
              </a:spcBef>
              <a:spcAft>
                <a:spcPts val="400"/>
              </a:spcAft>
            </a:pPr>
            <a:r>
              <a:rPr lang="fr-FR" sz="1400" dirty="0"/>
              <a:t>L’action du facilitateur est appréciée par les entreprises (85%) pour suivre la personne en insertion et informer l’entreprise sur les structures d’insertion du territoire. </a:t>
            </a:r>
          </a:p>
          <a:p>
            <a:pPr marL="263525" lvl="1">
              <a:spcBef>
                <a:spcPts val="600"/>
              </a:spcBef>
              <a:spcAft>
                <a:spcPts val="400"/>
              </a:spcAft>
            </a:pPr>
            <a:r>
              <a:rPr lang="fr-FR" sz="1400" kern="1200" dirty="0"/>
              <a:t>Des axes d’amélioration sur :</a:t>
            </a:r>
          </a:p>
          <a:p>
            <a:pPr marL="1081088" lvl="1">
              <a:spcBef>
                <a:spcPts val="600"/>
              </a:spcBef>
              <a:spcAft>
                <a:spcPts val="400"/>
              </a:spcAft>
              <a:buFont typeface="Arial" panose="020B0604020202020204" pitchFamily="34" charset="0"/>
              <a:buChar char="•"/>
            </a:pPr>
            <a:r>
              <a:rPr lang="fr-FR" sz="1400" dirty="0"/>
              <a:t>La </a:t>
            </a:r>
            <a:r>
              <a:rPr lang="fr-FR" sz="1400" b="1" dirty="0"/>
              <a:t>préparation et la montée en compétences </a:t>
            </a:r>
            <a:r>
              <a:rPr lang="fr-FR" sz="1400" dirty="0"/>
              <a:t>des candidats à la prise de poste</a:t>
            </a:r>
          </a:p>
          <a:p>
            <a:pPr marL="1081088" lvl="1">
              <a:spcBef>
                <a:spcPts val="600"/>
              </a:spcBef>
              <a:spcAft>
                <a:spcPts val="400"/>
              </a:spcAft>
              <a:buFont typeface="Arial" panose="020B0604020202020204" pitchFamily="34" charset="0"/>
              <a:buChar char="•"/>
            </a:pPr>
            <a:r>
              <a:rPr lang="fr-FR" sz="1400" kern="1200" dirty="0"/>
              <a:t>La meilleure communication sur le rôle que peut jouer un </a:t>
            </a:r>
            <a:r>
              <a:rPr lang="fr-FR" sz="1400" b="1" kern="1200" dirty="0"/>
              <a:t>facilitateur</a:t>
            </a:r>
            <a:r>
              <a:rPr lang="fr-FR" sz="1400" kern="1200" dirty="0"/>
              <a:t> pour être </a:t>
            </a:r>
            <a:r>
              <a:rPr lang="fr-FR" sz="1400" b="1" kern="1200" dirty="0"/>
              <a:t>un appui RH à l’entreprise</a:t>
            </a:r>
          </a:p>
          <a:p>
            <a:pPr marL="1081088" lvl="1">
              <a:spcBef>
                <a:spcPts val="600"/>
              </a:spcBef>
              <a:spcAft>
                <a:spcPts val="400"/>
              </a:spcAft>
              <a:buFont typeface="Arial" panose="020B0604020202020204" pitchFamily="34" charset="0"/>
              <a:buChar char="•"/>
            </a:pPr>
            <a:r>
              <a:rPr lang="fr-FR" sz="1400" dirty="0"/>
              <a:t>L’impact RH, à terme, des clauses sur les entreprises peut-être développé.</a:t>
            </a:r>
          </a:p>
          <a:p>
            <a:pPr marL="1081088" lvl="1">
              <a:spcBef>
                <a:spcPts val="600"/>
              </a:spcBef>
              <a:spcAft>
                <a:spcPts val="400"/>
              </a:spcAft>
              <a:buFont typeface="Arial" panose="020B0604020202020204" pitchFamily="34" charset="0"/>
              <a:buChar char="•"/>
            </a:pPr>
            <a:r>
              <a:rPr lang="fr-FR" sz="1400" b="1" kern="1200" dirty="0"/>
              <a:t>La recherche d’une fidélisation d’un vivier d’entreprises </a:t>
            </a:r>
            <a:r>
              <a:rPr lang="fr-FR" sz="1400" kern="1200" dirty="0"/>
              <a:t>pour d’autres besoins du PLIE (placements, formation, stages, etc.)</a:t>
            </a:r>
          </a:p>
          <a:p>
            <a:pPr lvl="1">
              <a:spcBef>
                <a:spcPts val="600"/>
              </a:spcBef>
              <a:spcAft>
                <a:spcPts val="400"/>
              </a:spcAft>
            </a:pPr>
            <a:endParaRPr lang="fr-FR" sz="1400" kern="1200" dirty="0"/>
          </a:p>
        </p:txBody>
      </p:sp>
      <p:pic>
        <p:nvPicPr>
          <p:cNvPr id="4" name="Image 3">
            <a:extLst>
              <a:ext uri="{FF2B5EF4-FFF2-40B4-BE49-F238E27FC236}">
                <a16:creationId xmlns:a16="http://schemas.microsoft.com/office/drawing/2014/main" xmlns="" id="{0306FAF0-B1BB-4C77-947E-BA1A24013535}"/>
              </a:ext>
            </a:extLst>
          </p:cNvPr>
          <p:cNvPicPr>
            <a:picLocks noChangeAspect="1"/>
          </p:cNvPicPr>
          <p:nvPr/>
        </p:nvPicPr>
        <p:blipFill>
          <a:blip r:embed="rId3"/>
          <a:stretch>
            <a:fillRect/>
          </a:stretch>
        </p:blipFill>
        <p:spPr>
          <a:xfrm>
            <a:off x="6176169" y="980728"/>
            <a:ext cx="3343275" cy="981075"/>
          </a:xfrm>
          <a:prstGeom prst="rect">
            <a:avLst/>
          </a:prstGeom>
        </p:spPr>
      </p:pic>
      <p:pic>
        <p:nvPicPr>
          <p:cNvPr id="5" name="Image 4">
            <a:extLst>
              <a:ext uri="{FF2B5EF4-FFF2-40B4-BE49-F238E27FC236}">
                <a16:creationId xmlns:a16="http://schemas.microsoft.com/office/drawing/2014/main" xmlns="" id="{AF1EA090-2763-4227-B2EB-C3A7EB73FECE}"/>
              </a:ext>
            </a:extLst>
          </p:cNvPr>
          <p:cNvPicPr>
            <a:picLocks noChangeAspect="1"/>
          </p:cNvPicPr>
          <p:nvPr/>
        </p:nvPicPr>
        <p:blipFill>
          <a:blip r:embed="rId4"/>
          <a:stretch>
            <a:fillRect/>
          </a:stretch>
        </p:blipFill>
        <p:spPr>
          <a:xfrm>
            <a:off x="6372225" y="2564904"/>
            <a:ext cx="2867025" cy="1685925"/>
          </a:xfrm>
          <a:prstGeom prst="rect">
            <a:avLst/>
          </a:prstGeom>
        </p:spPr>
      </p:pic>
      <p:pic>
        <p:nvPicPr>
          <p:cNvPr id="2" name="Image 1">
            <a:extLst>
              <a:ext uri="{FF2B5EF4-FFF2-40B4-BE49-F238E27FC236}">
                <a16:creationId xmlns:a16="http://schemas.microsoft.com/office/drawing/2014/main" xmlns="" id="{6AFE5813-F7B6-483D-AC84-7F8068112076}"/>
              </a:ext>
            </a:extLst>
          </p:cNvPr>
          <p:cNvPicPr>
            <a:picLocks noChangeAspect="1"/>
          </p:cNvPicPr>
          <p:nvPr/>
        </p:nvPicPr>
        <p:blipFill>
          <a:blip r:embed="rId5"/>
          <a:stretch>
            <a:fillRect/>
          </a:stretch>
        </p:blipFill>
        <p:spPr>
          <a:xfrm>
            <a:off x="7200899" y="4596482"/>
            <a:ext cx="1209675" cy="1533525"/>
          </a:xfrm>
          <a:prstGeom prst="rect">
            <a:avLst/>
          </a:prstGeom>
        </p:spPr>
      </p:pic>
      <p:sp>
        <p:nvSpPr>
          <p:cNvPr id="9" name="Rectangle 11">
            <a:extLst>
              <a:ext uri="{FF2B5EF4-FFF2-40B4-BE49-F238E27FC236}">
                <a16:creationId xmlns:a16="http://schemas.microsoft.com/office/drawing/2014/main" xmlns="" id="{C345ECB5-EB94-4AD7-AC9A-73CFA66F80DD}"/>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.7</a:t>
            </a:r>
            <a:endParaRPr lang="fr-FR" altLang="fr-FR" sz="4300" b="1" dirty="0">
              <a:solidFill>
                <a:srgbClr val="FFFFFF"/>
              </a:solidFill>
            </a:endParaRPr>
          </a:p>
        </p:txBody>
      </p:sp>
    </p:spTree>
    <p:extLst>
      <p:ext uri="{BB962C8B-B14F-4D97-AF65-F5344CB8AC3E}">
        <p14:creationId xmlns:p14="http://schemas.microsoft.com/office/powerpoint/2010/main" val="73084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13261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bg2"/>
              </a:buClr>
            </a:pPr>
            <a:r>
              <a:rPr lang="fr-FR" sz="2800" dirty="0">
                <a:ea typeface="ＭＳ Ｐゴシック" pitchFamily="34" charset="-128"/>
              </a:rPr>
              <a:t>La place des bénéficiaires et des prescripteurs</a:t>
            </a:r>
            <a:br>
              <a:rPr lang="fr-FR" sz="2800" dirty="0">
                <a:ea typeface="ＭＳ Ｐゴシック" pitchFamily="34" charset="-128"/>
              </a:rPr>
            </a:br>
            <a:r>
              <a:rPr lang="fr-FR" sz="2800" dirty="0">
                <a:ea typeface="ＭＳ Ｐゴシック" pitchFamily="34" charset="-128"/>
              </a:rPr>
              <a:t>Les besoins qu’ils expriment dans la mise en œuvre des clauses d’insertion</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1206857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Les constats partagés en résumé </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24</a:t>
            </a:fld>
            <a:endParaRPr lang="fr-FR" sz="1400" dirty="0">
              <a:solidFill>
                <a:schemeClr val="bg1"/>
              </a:solidFill>
            </a:endParaRPr>
          </a:p>
        </p:txBody>
      </p:sp>
      <p:sp>
        <p:nvSpPr>
          <p:cNvPr id="7" name="Espace réservé du texte 21"/>
          <p:cNvSpPr>
            <a:spLocks noGrp="1"/>
          </p:cNvSpPr>
          <p:nvPr>
            <p:ph type="body" sz="quarter" idx="12"/>
          </p:nvPr>
        </p:nvSpPr>
        <p:spPr bwMode="auto">
          <a:xfrm>
            <a:off x="272480" y="908719"/>
            <a:ext cx="6192688" cy="5592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ts val="600"/>
              </a:spcBef>
              <a:spcAft>
                <a:spcPts val="0"/>
              </a:spcAft>
              <a:buNone/>
            </a:pPr>
            <a:r>
              <a:rPr lang="fr-FR" sz="1400" b="1" u="sng" dirty="0">
                <a:solidFill>
                  <a:srgbClr val="FF6600"/>
                </a:solidFill>
                <a:ea typeface="ＭＳ Ｐゴシック" pitchFamily="34" charset="-128"/>
              </a:rPr>
              <a:t>Pour les bénéficiaires</a:t>
            </a:r>
            <a:endParaRPr lang="fr-FR" sz="1400" b="1" u="sng" dirty="0">
              <a:ea typeface="ＭＳ Ｐゴシック" pitchFamily="34" charset="-128"/>
            </a:endParaRPr>
          </a:p>
          <a:p>
            <a:pPr marL="263525" lvl="1">
              <a:spcBef>
                <a:spcPts val="600"/>
              </a:spcBef>
              <a:spcAft>
                <a:spcPts val="0"/>
              </a:spcAft>
            </a:pPr>
            <a:r>
              <a:rPr lang="fr-FR" dirty="0"/>
              <a:t>Entre 2014 et 2016, les </a:t>
            </a:r>
            <a:r>
              <a:rPr lang="fr-FR" b="1" dirty="0"/>
              <a:t>915 000 heures d’insertion </a:t>
            </a:r>
            <a:r>
              <a:rPr lang="fr-FR" dirty="0"/>
              <a:t>réalisées en Essonne par les 4 PLIE et ont bénéficié à </a:t>
            </a:r>
            <a:r>
              <a:rPr lang="fr-FR" b="1" dirty="0"/>
              <a:t>2 135 personnes</a:t>
            </a:r>
            <a:r>
              <a:rPr lang="fr-FR" dirty="0"/>
              <a:t>. </a:t>
            </a:r>
            <a:r>
              <a:rPr lang="fr-FR" b="1" dirty="0">
                <a:solidFill>
                  <a:srgbClr val="92D050"/>
                </a:solidFill>
              </a:rPr>
              <a:t>Ne sont recensées dans les bases des PLIE que les marchés suivis par un PLIE au titre des conditions d‘exécution.</a:t>
            </a:r>
          </a:p>
          <a:p>
            <a:pPr marL="263525" lvl="1">
              <a:spcBef>
                <a:spcPts val="600"/>
              </a:spcBef>
              <a:spcAft>
                <a:spcPts val="0"/>
              </a:spcAft>
            </a:pPr>
            <a:r>
              <a:rPr lang="fr-FR" kern="1200" dirty="0"/>
              <a:t>Des hommes, âgés de 26-44 ans, de petit niveau (V, V bis ou VI)</a:t>
            </a:r>
          </a:p>
          <a:p>
            <a:pPr marL="263525" lvl="1">
              <a:spcBef>
                <a:spcPts val="600"/>
              </a:spcBef>
              <a:spcAft>
                <a:spcPts val="0"/>
              </a:spcAft>
            </a:pPr>
            <a:r>
              <a:rPr lang="fr-FR" dirty="0"/>
              <a:t>1/3 des heures ont été réalisées par des bénéficiaires </a:t>
            </a:r>
            <a:r>
              <a:rPr lang="fr-FR" b="1" dirty="0"/>
              <a:t>résidants en QPV</a:t>
            </a:r>
          </a:p>
          <a:p>
            <a:pPr marL="263525" lvl="1">
              <a:spcBef>
                <a:spcPts val="600"/>
              </a:spcBef>
              <a:spcAft>
                <a:spcPts val="0"/>
              </a:spcAft>
            </a:pPr>
            <a:r>
              <a:rPr lang="fr-FR" sz="1400" kern="1200" dirty="0"/>
              <a:t>Des contrats courts de </a:t>
            </a:r>
            <a:r>
              <a:rPr lang="fr-FR" sz="1400" b="1" kern="1200" dirty="0"/>
              <a:t>moins de 2 mois </a:t>
            </a:r>
            <a:r>
              <a:rPr lang="fr-FR" sz="1400" kern="1200" dirty="0"/>
              <a:t>pour des hommes.</a:t>
            </a:r>
          </a:p>
          <a:p>
            <a:pPr marL="263525" lvl="1">
              <a:spcBef>
                <a:spcPts val="600"/>
              </a:spcBef>
              <a:spcAft>
                <a:spcPts val="0"/>
              </a:spcAft>
            </a:pPr>
            <a:r>
              <a:rPr lang="fr-FR" kern="1200" dirty="0"/>
              <a:t>Peu de projection sur leur </a:t>
            </a:r>
            <a:r>
              <a:rPr lang="fr-FR" sz="1400" b="1" kern="1200" dirty="0"/>
              <a:t>parcours d’insertion professionnelle</a:t>
            </a:r>
          </a:p>
          <a:p>
            <a:pPr marL="0" lvl="1" indent="0" algn="ctr">
              <a:spcBef>
                <a:spcPts val="600"/>
              </a:spcBef>
              <a:spcAft>
                <a:spcPts val="0"/>
              </a:spcAft>
              <a:buClr>
                <a:srgbClr val="404040"/>
              </a:buClr>
              <a:buSzPct val="100000"/>
              <a:buNone/>
            </a:pPr>
            <a:r>
              <a:rPr lang="fr-FR" b="1" u="sng" dirty="0">
                <a:solidFill>
                  <a:srgbClr val="FF6600"/>
                </a:solidFill>
                <a:ea typeface="ＭＳ Ｐゴシック" pitchFamily="34" charset="-128"/>
                <a:cs typeface="+mn-cs"/>
              </a:rPr>
              <a:t>Les prescripteurs</a:t>
            </a:r>
          </a:p>
          <a:p>
            <a:pPr marL="263525" lvl="1">
              <a:spcBef>
                <a:spcPts val="600"/>
              </a:spcBef>
              <a:spcAft>
                <a:spcPts val="0"/>
              </a:spcAft>
            </a:pPr>
            <a:r>
              <a:rPr lang="fr-FR" b="1" kern="1200" dirty="0"/>
              <a:t>Pole Emploi </a:t>
            </a:r>
            <a:r>
              <a:rPr lang="fr-FR" kern="1200" dirty="0"/>
              <a:t>est le 1</a:t>
            </a:r>
            <a:r>
              <a:rPr lang="fr-FR" kern="1200" baseline="30000" dirty="0"/>
              <a:t>er</a:t>
            </a:r>
            <a:r>
              <a:rPr lang="fr-FR" kern="1200" dirty="0"/>
              <a:t> </a:t>
            </a:r>
            <a:r>
              <a:rPr lang="fr-FR" sz="1400" kern="1200" dirty="0"/>
              <a:t>prescripteur (25 %), suivi des </a:t>
            </a:r>
            <a:r>
              <a:rPr lang="fr-FR" sz="1400" b="1" kern="1200" dirty="0"/>
              <a:t>PLIE-Missions Locales et des SIAE </a:t>
            </a:r>
            <a:r>
              <a:rPr lang="fr-FR" sz="1400" kern="1200" dirty="0"/>
              <a:t>(18-19 % chacun)</a:t>
            </a:r>
          </a:p>
          <a:p>
            <a:pPr marL="263525" lvl="1">
              <a:spcBef>
                <a:spcPts val="600"/>
              </a:spcBef>
              <a:spcAft>
                <a:spcPts val="0"/>
              </a:spcAft>
            </a:pPr>
            <a:r>
              <a:rPr lang="fr-FR" sz="1400" b="1" kern="1200" dirty="0"/>
              <a:t>Le cadre de mise en œuvre des clauses est bien connu</a:t>
            </a:r>
          </a:p>
          <a:p>
            <a:pPr marL="263525" lvl="1">
              <a:spcBef>
                <a:spcPts val="600"/>
              </a:spcBef>
              <a:spcAft>
                <a:spcPts val="0"/>
              </a:spcAft>
            </a:pPr>
            <a:r>
              <a:rPr lang="fr-FR" sz="1400" b="1" kern="1200" dirty="0"/>
              <a:t>1 prescripteur sur 2 déclare suivre</a:t>
            </a:r>
            <a:r>
              <a:rPr lang="fr-FR" sz="1400" kern="1200" dirty="0"/>
              <a:t> un bénéficiaire de la clause.</a:t>
            </a:r>
          </a:p>
          <a:p>
            <a:pPr marL="263525" lvl="1">
              <a:spcBef>
                <a:spcPts val="600"/>
              </a:spcBef>
              <a:spcAft>
                <a:spcPts val="0"/>
              </a:spcAft>
            </a:pPr>
            <a:r>
              <a:rPr lang="fr-FR" kern="1200" dirty="0"/>
              <a:t>La clause est un levier d’insertion positif et identifié.</a:t>
            </a:r>
            <a:endParaRPr lang="fr-FR" sz="1400" kern="1200" dirty="0"/>
          </a:p>
          <a:p>
            <a:pPr marL="263525" lvl="1">
              <a:spcBef>
                <a:spcPts val="600"/>
              </a:spcBef>
              <a:spcAft>
                <a:spcPts val="0"/>
              </a:spcAft>
            </a:pPr>
            <a:r>
              <a:rPr lang="fr-FR" sz="1400" kern="1200" dirty="0"/>
              <a:t>Des axes d’amélioration sur :</a:t>
            </a:r>
          </a:p>
          <a:p>
            <a:pPr marL="1081088" lvl="1">
              <a:spcBef>
                <a:spcPts val="600"/>
              </a:spcBef>
              <a:spcAft>
                <a:spcPts val="0"/>
              </a:spcAft>
              <a:buFont typeface="Arial" panose="020B0604020202020204" pitchFamily="34" charset="0"/>
              <a:buChar char="•"/>
            </a:pPr>
            <a:r>
              <a:rPr lang="fr-FR" sz="1400" kern="1200" dirty="0"/>
              <a:t>Le suivi dans et surtout </a:t>
            </a:r>
            <a:r>
              <a:rPr lang="fr-FR" sz="1400" b="1" kern="1200" dirty="0"/>
              <a:t>après l’emploi </a:t>
            </a:r>
            <a:r>
              <a:rPr lang="fr-FR" sz="1400" kern="1200" dirty="0"/>
              <a:t>« clause »</a:t>
            </a:r>
          </a:p>
          <a:p>
            <a:pPr marL="1081088" lvl="1">
              <a:spcBef>
                <a:spcPts val="600"/>
              </a:spcBef>
              <a:spcAft>
                <a:spcPts val="0"/>
              </a:spcAft>
              <a:buFont typeface="Arial" panose="020B0604020202020204" pitchFamily="34" charset="0"/>
              <a:buChar char="•"/>
            </a:pPr>
            <a:r>
              <a:rPr lang="fr-FR" sz="1400" kern="1200" dirty="0"/>
              <a:t>L’élaboration de </a:t>
            </a:r>
            <a:r>
              <a:rPr lang="fr-FR" sz="1400" b="1" kern="1200" dirty="0"/>
              <a:t>parcours d’insertion</a:t>
            </a:r>
          </a:p>
          <a:p>
            <a:pPr marL="1081088" lvl="1">
              <a:spcBef>
                <a:spcPts val="600"/>
              </a:spcBef>
              <a:spcAft>
                <a:spcPts val="0"/>
              </a:spcAft>
              <a:buFont typeface="Arial" panose="020B0604020202020204" pitchFamily="34" charset="0"/>
              <a:buChar char="•"/>
            </a:pPr>
            <a:r>
              <a:rPr lang="fr-FR" sz="1400" kern="1200" dirty="0"/>
              <a:t>La clarification du rôle du facilitateur</a:t>
            </a:r>
          </a:p>
          <a:p>
            <a:pPr lvl="1">
              <a:spcBef>
                <a:spcPts val="600"/>
              </a:spcBef>
              <a:spcAft>
                <a:spcPts val="0"/>
              </a:spcAft>
            </a:pPr>
            <a:endParaRPr lang="fr-FR" sz="1400" kern="1200" dirty="0"/>
          </a:p>
        </p:txBody>
      </p:sp>
      <p:pic>
        <p:nvPicPr>
          <p:cNvPr id="2" name="Image 1">
            <a:extLst>
              <a:ext uri="{FF2B5EF4-FFF2-40B4-BE49-F238E27FC236}">
                <a16:creationId xmlns:a16="http://schemas.microsoft.com/office/drawing/2014/main" xmlns="" id="{A2D02320-CE24-4C34-A05E-88F4D15E394F}"/>
              </a:ext>
            </a:extLst>
          </p:cNvPr>
          <p:cNvPicPr>
            <a:picLocks noChangeAspect="1"/>
          </p:cNvPicPr>
          <p:nvPr/>
        </p:nvPicPr>
        <p:blipFill>
          <a:blip r:embed="rId3"/>
          <a:stretch>
            <a:fillRect/>
          </a:stretch>
        </p:blipFill>
        <p:spPr>
          <a:xfrm>
            <a:off x="7507510" y="2924944"/>
            <a:ext cx="1085850" cy="1133475"/>
          </a:xfrm>
          <a:prstGeom prst="rect">
            <a:avLst/>
          </a:prstGeom>
        </p:spPr>
      </p:pic>
      <p:pic>
        <p:nvPicPr>
          <p:cNvPr id="3" name="Image 2">
            <a:extLst>
              <a:ext uri="{FF2B5EF4-FFF2-40B4-BE49-F238E27FC236}">
                <a16:creationId xmlns:a16="http://schemas.microsoft.com/office/drawing/2014/main" xmlns="" id="{8D562AA2-746C-43F9-B922-9046E4E1124B}"/>
              </a:ext>
            </a:extLst>
          </p:cNvPr>
          <p:cNvPicPr>
            <a:picLocks noChangeAspect="1"/>
          </p:cNvPicPr>
          <p:nvPr/>
        </p:nvPicPr>
        <p:blipFill>
          <a:blip r:embed="rId4"/>
          <a:stretch>
            <a:fillRect/>
          </a:stretch>
        </p:blipFill>
        <p:spPr>
          <a:xfrm>
            <a:off x="6194995" y="4437112"/>
            <a:ext cx="3438525" cy="1219200"/>
          </a:xfrm>
          <a:prstGeom prst="rect">
            <a:avLst/>
          </a:prstGeom>
        </p:spPr>
      </p:pic>
      <p:pic>
        <p:nvPicPr>
          <p:cNvPr id="4" name="Image 3">
            <a:extLst>
              <a:ext uri="{FF2B5EF4-FFF2-40B4-BE49-F238E27FC236}">
                <a16:creationId xmlns:a16="http://schemas.microsoft.com/office/drawing/2014/main" xmlns="" id="{D0E13623-1F21-4C73-BED3-562F4DA01206}"/>
              </a:ext>
            </a:extLst>
          </p:cNvPr>
          <p:cNvPicPr>
            <a:picLocks noChangeAspect="1"/>
          </p:cNvPicPr>
          <p:nvPr/>
        </p:nvPicPr>
        <p:blipFill>
          <a:blip r:embed="rId5"/>
          <a:stretch>
            <a:fillRect/>
          </a:stretch>
        </p:blipFill>
        <p:spPr>
          <a:xfrm>
            <a:off x="6355382" y="1079401"/>
            <a:ext cx="2819400" cy="1466850"/>
          </a:xfrm>
          <a:prstGeom prst="rect">
            <a:avLst/>
          </a:prstGeom>
        </p:spPr>
      </p:pic>
      <p:sp>
        <p:nvSpPr>
          <p:cNvPr id="10" name="Rectangle 11">
            <a:extLst>
              <a:ext uri="{FF2B5EF4-FFF2-40B4-BE49-F238E27FC236}">
                <a16:creationId xmlns:a16="http://schemas.microsoft.com/office/drawing/2014/main" xmlns="" id="{B645B52C-7B92-4E18-8945-6F1944419CD9}"/>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2</a:t>
            </a:r>
            <a:r>
              <a:rPr lang="fr-FR" altLang="fr-FR" sz="1800" b="1" dirty="0">
                <a:solidFill>
                  <a:srgbClr val="FFFFFF"/>
                </a:solidFill>
              </a:rPr>
              <a:t>.8</a:t>
            </a:r>
            <a:endParaRPr lang="fr-FR" altLang="fr-FR" sz="4300" b="1" dirty="0">
              <a:solidFill>
                <a:srgbClr val="FFFFFF"/>
              </a:solidFill>
            </a:endParaRPr>
          </a:p>
        </p:txBody>
      </p:sp>
    </p:spTree>
    <p:extLst>
      <p:ext uri="{BB962C8B-B14F-4D97-AF65-F5344CB8AC3E}">
        <p14:creationId xmlns:p14="http://schemas.microsoft.com/office/powerpoint/2010/main" val="118020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424608" y="3171826"/>
            <a:ext cx="78581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ea typeface="ＭＳ Ｐゴシック" pitchFamily="34" charset="-128"/>
              </a:rPr>
              <a:t>L’ambition de la plateforme Achat responsable en Essonne</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1" name="Rectangle 11">
            <a:extLst>
              <a:ext uri="{FF2B5EF4-FFF2-40B4-BE49-F238E27FC236}">
                <a16:creationId xmlns:a16="http://schemas.microsoft.com/office/drawing/2014/main" xmlns="" id="{51A30A26-ABDF-446E-8309-EAAFCB6050B3}"/>
              </a:ext>
            </a:extLst>
          </p:cNvPr>
          <p:cNvSpPr>
            <a:spLocks noChangeArrowheads="1"/>
          </p:cNvSpPr>
          <p:nvPr/>
        </p:nvSpPr>
        <p:spPr bwMode="gray">
          <a:xfrm>
            <a:off x="830312" y="3119561"/>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3</a:t>
            </a:r>
          </a:p>
        </p:txBody>
      </p:sp>
    </p:spTree>
    <p:extLst>
      <p:ext uri="{BB962C8B-B14F-4D97-AF65-F5344CB8AC3E}">
        <p14:creationId xmlns:p14="http://schemas.microsoft.com/office/powerpoint/2010/main" val="243862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xmlns="" id="{277F02D6-837A-4001-B125-D85CC2D7DF54}"/>
              </a:ext>
            </a:extLst>
          </p:cNvPr>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ea typeface="ＭＳ Ｐゴシック" panose="020B0600070205080204" pitchFamily="34" charset="-128"/>
              </a:rPr>
              <a:t>Les enjeux du déploiement d’une </a:t>
            </a:r>
            <a:r>
              <a:rPr lang="fr-FR" dirty="0">
                <a:ea typeface="ＭＳ Ｐゴシック" panose="020B0600070205080204" pitchFamily="34" charset="-128"/>
              </a:rPr>
              <a:t>Plateforme collaborative Achat socialement responsable en Essonne</a:t>
            </a:r>
            <a:endParaRPr lang="fr-FR" altLang="fr-FR" dirty="0">
              <a:ea typeface="ＭＳ Ｐゴシック" panose="020B0600070205080204" pitchFamily="34" charset="-128"/>
            </a:endParaRPr>
          </a:p>
        </p:txBody>
      </p:sp>
      <p:sp>
        <p:nvSpPr>
          <p:cNvPr id="34820" name="Rectangle 1">
            <a:extLst>
              <a:ext uri="{FF2B5EF4-FFF2-40B4-BE49-F238E27FC236}">
                <a16:creationId xmlns:a16="http://schemas.microsoft.com/office/drawing/2014/main" xmlns="" id="{03AFAE73-7D48-49A8-A7A9-A494C46340EA}"/>
              </a:ext>
            </a:extLst>
          </p:cNvPr>
          <p:cNvSpPr>
            <a:spLocks noChangeArrowheads="1"/>
          </p:cNvSpPr>
          <p:nvPr/>
        </p:nvSpPr>
        <p:spPr bwMode="auto">
          <a:xfrm>
            <a:off x="2376488" y="4361557"/>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dirty="0">
                <a:solidFill>
                  <a:srgbClr val="7F7F7F"/>
                </a:solidFill>
                <a:sym typeface="Wingdings" pitchFamily="2" charset="2"/>
              </a:rPr>
              <a:t>Professionnalisation des acteurs</a:t>
            </a:r>
            <a:endParaRPr lang="fr-FR" altLang="fr-FR" dirty="0">
              <a:solidFill>
                <a:srgbClr val="7F7F7F"/>
              </a:solidFill>
            </a:endParaRPr>
          </a:p>
        </p:txBody>
      </p:sp>
      <p:sp>
        <p:nvSpPr>
          <p:cNvPr id="34821" name="Rectangle 2">
            <a:extLst>
              <a:ext uri="{FF2B5EF4-FFF2-40B4-BE49-F238E27FC236}">
                <a16:creationId xmlns:a16="http://schemas.microsoft.com/office/drawing/2014/main" xmlns="" id="{B81935BE-4D9C-47DD-B05B-54B57FA9246C}"/>
              </a:ext>
            </a:extLst>
          </p:cNvPr>
          <p:cNvSpPr>
            <a:spLocks noChangeArrowheads="1"/>
          </p:cNvSpPr>
          <p:nvPr/>
        </p:nvSpPr>
        <p:spPr bwMode="auto">
          <a:xfrm>
            <a:off x="1896593" y="2204864"/>
            <a:ext cx="3493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dirty="0">
                <a:solidFill>
                  <a:srgbClr val="7F7F7F"/>
                </a:solidFill>
              </a:rPr>
              <a:t>Capacité à changer d’échelle</a:t>
            </a:r>
          </a:p>
        </p:txBody>
      </p:sp>
      <p:sp>
        <p:nvSpPr>
          <p:cNvPr id="34822" name="Rectangle 3">
            <a:extLst>
              <a:ext uri="{FF2B5EF4-FFF2-40B4-BE49-F238E27FC236}">
                <a16:creationId xmlns:a16="http://schemas.microsoft.com/office/drawing/2014/main" xmlns="" id="{6B781AE0-4DF5-48FA-A0BB-E507107F5E06}"/>
              </a:ext>
            </a:extLst>
          </p:cNvPr>
          <p:cNvSpPr>
            <a:spLocks noChangeArrowheads="1"/>
          </p:cNvSpPr>
          <p:nvPr/>
        </p:nvSpPr>
        <p:spPr bwMode="auto">
          <a:xfrm>
            <a:off x="2817813" y="1933575"/>
            <a:ext cx="34483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dirty="0">
                <a:solidFill>
                  <a:srgbClr val="7F7F7F"/>
                </a:solidFill>
              </a:rPr>
              <a:t>Harmonisation des pratiques</a:t>
            </a:r>
          </a:p>
        </p:txBody>
      </p:sp>
      <p:sp>
        <p:nvSpPr>
          <p:cNvPr id="34823" name="Rectangle 4">
            <a:extLst>
              <a:ext uri="{FF2B5EF4-FFF2-40B4-BE49-F238E27FC236}">
                <a16:creationId xmlns:a16="http://schemas.microsoft.com/office/drawing/2014/main" xmlns="" id="{22B263C9-B74E-4419-82A6-4DC09D3FEDEA}"/>
              </a:ext>
            </a:extLst>
          </p:cNvPr>
          <p:cNvSpPr>
            <a:spLocks noChangeArrowheads="1"/>
          </p:cNvSpPr>
          <p:nvPr/>
        </p:nvSpPr>
        <p:spPr bwMode="auto">
          <a:xfrm>
            <a:off x="2561380" y="2564904"/>
            <a:ext cx="21755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1600" dirty="0">
                <a:solidFill>
                  <a:srgbClr val="BFBFBF"/>
                </a:solidFill>
              </a:rPr>
              <a:t>Rendre visible l’action</a:t>
            </a:r>
          </a:p>
        </p:txBody>
      </p:sp>
      <p:sp>
        <p:nvSpPr>
          <p:cNvPr id="34824" name="Rectangle 5">
            <a:extLst>
              <a:ext uri="{FF2B5EF4-FFF2-40B4-BE49-F238E27FC236}">
                <a16:creationId xmlns:a16="http://schemas.microsoft.com/office/drawing/2014/main" xmlns="" id="{5778CBBD-B6B7-4350-BA9E-9F0D81E00C62}"/>
              </a:ext>
            </a:extLst>
          </p:cNvPr>
          <p:cNvSpPr>
            <a:spLocks noChangeArrowheads="1"/>
          </p:cNvSpPr>
          <p:nvPr/>
        </p:nvSpPr>
        <p:spPr bwMode="auto">
          <a:xfrm>
            <a:off x="5165725" y="2319338"/>
            <a:ext cx="2678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dirty="0">
                <a:solidFill>
                  <a:srgbClr val="7F7F7F"/>
                </a:solidFill>
              </a:rPr>
              <a:t>Clarté de l’information</a:t>
            </a:r>
          </a:p>
        </p:txBody>
      </p:sp>
      <p:sp>
        <p:nvSpPr>
          <p:cNvPr id="34825" name="Rectangle 6">
            <a:extLst>
              <a:ext uri="{FF2B5EF4-FFF2-40B4-BE49-F238E27FC236}">
                <a16:creationId xmlns:a16="http://schemas.microsoft.com/office/drawing/2014/main" xmlns="" id="{C963725A-86A7-45E4-A874-54E217FD7DC4}"/>
              </a:ext>
            </a:extLst>
          </p:cNvPr>
          <p:cNvSpPr>
            <a:spLocks noChangeArrowheads="1"/>
          </p:cNvSpPr>
          <p:nvPr/>
        </p:nvSpPr>
        <p:spPr bwMode="auto">
          <a:xfrm>
            <a:off x="4320284" y="3780370"/>
            <a:ext cx="3548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sz="2400" dirty="0">
                <a:solidFill>
                  <a:schemeClr val="tx1"/>
                </a:solidFill>
              </a:rPr>
              <a:t>+ de donneurs d’ordre</a:t>
            </a:r>
            <a:endParaRPr lang="fr-FR" altLang="fr-FR" sz="2400" dirty="0">
              <a:solidFill>
                <a:schemeClr val="tx1"/>
              </a:solidFill>
            </a:endParaRPr>
          </a:p>
        </p:txBody>
      </p:sp>
      <p:sp>
        <p:nvSpPr>
          <p:cNvPr id="34826" name="Rectangle 7">
            <a:extLst>
              <a:ext uri="{FF2B5EF4-FFF2-40B4-BE49-F238E27FC236}">
                <a16:creationId xmlns:a16="http://schemas.microsoft.com/office/drawing/2014/main" xmlns="" id="{D626D41A-7079-4CD9-B82E-1C40BE2364E1}"/>
              </a:ext>
            </a:extLst>
          </p:cNvPr>
          <p:cNvSpPr>
            <a:spLocks noChangeArrowheads="1"/>
          </p:cNvSpPr>
          <p:nvPr/>
        </p:nvSpPr>
        <p:spPr bwMode="auto">
          <a:xfrm>
            <a:off x="4448944" y="1628800"/>
            <a:ext cx="4517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2400" dirty="0">
                <a:solidFill>
                  <a:schemeClr val="tx1"/>
                </a:solidFill>
              </a:rPr>
              <a:t>Couverture des zones blanches</a:t>
            </a:r>
          </a:p>
        </p:txBody>
      </p:sp>
      <p:sp>
        <p:nvSpPr>
          <p:cNvPr id="34827" name="Rectangle 8">
            <a:extLst>
              <a:ext uri="{FF2B5EF4-FFF2-40B4-BE49-F238E27FC236}">
                <a16:creationId xmlns:a16="http://schemas.microsoft.com/office/drawing/2014/main" xmlns="" id="{7D541B52-D290-4FA4-A5E2-A5F099F239D1}"/>
              </a:ext>
            </a:extLst>
          </p:cNvPr>
          <p:cNvSpPr>
            <a:spLocks noChangeArrowheads="1"/>
          </p:cNvSpPr>
          <p:nvPr/>
        </p:nvSpPr>
        <p:spPr bwMode="auto">
          <a:xfrm>
            <a:off x="1209675" y="1557338"/>
            <a:ext cx="32592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3000" dirty="0"/>
              <a:t>Qualité de service</a:t>
            </a:r>
          </a:p>
        </p:txBody>
      </p:sp>
      <p:sp>
        <p:nvSpPr>
          <p:cNvPr id="34828" name="Rectangle 9">
            <a:extLst>
              <a:ext uri="{FF2B5EF4-FFF2-40B4-BE49-F238E27FC236}">
                <a16:creationId xmlns:a16="http://schemas.microsoft.com/office/drawing/2014/main" xmlns="" id="{0A3FEF60-5FC3-424F-9E32-A8D98D1E2CBF}"/>
              </a:ext>
            </a:extLst>
          </p:cNvPr>
          <p:cNvSpPr>
            <a:spLocks noChangeArrowheads="1"/>
          </p:cNvSpPr>
          <p:nvPr/>
        </p:nvSpPr>
        <p:spPr bwMode="auto">
          <a:xfrm>
            <a:off x="749300" y="2976563"/>
            <a:ext cx="6314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2400" dirty="0">
                <a:solidFill>
                  <a:schemeClr val="tx1"/>
                </a:solidFill>
              </a:rPr>
              <a:t>Identifier les potentialités de marchés publics</a:t>
            </a:r>
          </a:p>
        </p:txBody>
      </p:sp>
      <p:sp>
        <p:nvSpPr>
          <p:cNvPr id="34829" name="Rectangle 10">
            <a:extLst>
              <a:ext uri="{FF2B5EF4-FFF2-40B4-BE49-F238E27FC236}">
                <a16:creationId xmlns:a16="http://schemas.microsoft.com/office/drawing/2014/main" xmlns="" id="{2B7FBB94-A406-4E77-A3D7-7B42D9471D1C}"/>
              </a:ext>
            </a:extLst>
          </p:cNvPr>
          <p:cNvSpPr>
            <a:spLocks noChangeArrowheads="1"/>
          </p:cNvSpPr>
          <p:nvPr/>
        </p:nvSpPr>
        <p:spPr bwMode="auto">
          <a:xfrm>
            <a:off x="5795335" y="3192833"/>
            <a:ext cx="24048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3000" dirty="0"/>
              <a:t>Financement</a:t>
            </a:r>
          </a:p>
        </p:txBody>
      </p:sp>
      <p:sp>
        <p:nvSpPr>
          <p:cNvPr id="34830" name="Rectangle 11">
            <a:extLst>
              <a:ext uri="{FF2B5EF4-FFF2-40B4-BE49-F238E27FC236}">
                <a16:creationId xmlns:a16="http://schemas.microsoft.com/office/drawing/2014/main" xmlns="" id="{9B7A93A3-BFC4-4633-A523-DA852E6EB168}"/>
              </a:ext>
            </a:extLst>
          </p:cNvPr>
          <p:cNvSpPr>
            <a:spLocks noChangeArrowheads="1"/>
          </p:cNvSpPr>
          <p:nvPr/>
        </p:nvSpPr>
        <p:spPr bwMode="auto">
          <a:xfrm>
            <a:off x="560512" y="3532946"/>
            <a:ext cx="6667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dirty="0">
                <a:solidFill>
                  <a:srgbClr val="7F7F7F"/>
                </a:solidFill>
              </a:rPr>
              <a:t>Accès à la commande publique des structures d’insertion</a:t>
            </a:r>
          </a:p>
        </p:txBody>
      </p:sp>
      <p:sp>
        <p:nvSpPr>
          <p:cNvPr id="34831" name="Rectangle 12">
            <a:extLst>
              <a:ext uri="{FF2B5EF4-FFF2-40B4-BE49-F238E27FC236}">
                <a16:creationId xmlns:a16="http://schemas.microsoft.com/office/drawing/2014/main" xmlns="" id="{0F75E9C6-412C-4FA8-A4A9-2EBE5C124090}"/>
              </a:ext>
            </a:extLst>
          </p:cNvPr>
          <p:cNvSpPr>
            <a:spLocks noChangeArrowheads="1"/>
          </p:cNvSpPr>
          <p:nvPr/>
        </p:nvSpPr>
        <p:spPr bwMode="auto">
          <a:xfrm>
            <a:off x="4217988" y="2720975"/>
            <a:ext cx="3932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dirty="0">
                <a:solidFill>
                  <a:srgbClr val="7F7F7F"/>
                </a:solidFill>
              </a:rPr>
              <a:t>Qualité des parcours</a:t>
            </a:r>
            <a:r>
              <a:rPr lang="fr-FR" altLang="fr-FR" dirty="0">
                <a:solidFill>
                  <a:srgbClr val="7F7F7F"/>
                </a:solidFill>
              </a:rPr>
              <a:t> d’insertion</a:t>
            </a:r>
          </a:p>
        </p:txBody>
      </p:sp>
      <p:sp>
        <p:nvSpPr>
          <p:cNvPr id="34832" name="Rectangle 13">
            <a:extLst>
              <a:ext uri="{FF2B5EF4-FFF2-40B4-BE49-F238E27FC236}">
                <a16:creationId xmlns:a16="http://schemas.microsoft.com/office/drawing/2014/main" xmlns="" id="{FBEF560E-AF9E-4188-BDE4-500D0438AF0C}"/>
              </a:ext>
            </a:extLst>
          </p:cNvPr>
          <p:cNvSpPr>
            <a:spLocks noChangeArrowheads="1"/>
          </p:cNvSpPr>
          <p:nvPr/>
        </p:nvSpPr>
        <p:spPr bwMode="auto">
          <a:xfrm>
            <a:off x="2858049" y="3291661"/>
            <a:ext cx="2097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1600" dirty="0">
                <a:solidFill>
                  <a:srgbClr val="BFBFBF"/>
                </a:solidFill>
              </a:rPr>
              <a:t>Développement local</a:t>
            </a:r>
          </a:p>
        </p:txBody>
      </p:sp>
      <p:sp>
        <p:nvSpPr>
          <p:cNvPr id="34833" name="Rectangle 14">
            <a:extLst>
              <a:ext uri="{FF2B5EF4-FFF2-40B4-BE49-F238E27FC236}">
                <a16:creationId xmlns:a16="http://schemas.microsoft.com/office/drawing/2014/main" xmlns="" id="{8E51E0D9-D1E9-4A8A-AA15-44A5DC3A9A40}"/>
              </a:ext>
            </a:extLst>
          </p:cNvPr>
          <p:cNvSpPr>
            <a:spLocks noChangeArrowheads="1"/>
          </p:cNvSpPr>
          <p:nvPr/>
        </p:nvSpPr>
        <p:spPr bwMode="auto">
          <a:xfrm>
            <a:off x="3307051" y="4134178"/>
            <a:ext cx="3252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altLang="fr-FR" sz="1600" dirty="0">
                <a:solidFill>
                  <a:srgbClr val="BFBFBF"/>
                </a:solidFill>
              </a:rPr>
              <a:t>Observatoire de l’impact territorial</a:t>
            </a:r>
          </a:p>
        </p:txBody>
      </p:sp>
      <p:sp>
        <p:nvSpPr>
          <p:cNvPr id="20" name="Rectangle 12">
            <a:extLst>
              <a:ext uri="{FF2B5EF4-FFF2-40B4-BE49-F238E27FC236}">
                <a16:creationId xmlns:a16="http://schemas.microsoft.com/office/drawing/2014/main" xmlns="" id="{524B7022-DE31-4A21-9DE2-DE1372CE4FD5}"/>
              </a:ext>
            </a:extLst>
          </p:cNvPr>
          <p:cNvSpPr>
            <a:spLocks noChangeArrowheads="1"/>
          </p:cNvSpPr>
          <p:nvPr/>
        </p:nvSpPr>
        <p:spPr bwMode="auto">
          <a:xfrm>
            <a:off x="1162898" y="4077072"/>
            <a:ext cx="2133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r>
              <a:rPr lang="fr-FR" dirty="0">
                <a:solidFill>
                  <a:srgbClr val="7F7F7F"/>
                </a:solidFill>
              </a:rPr>
              <a:t>Impact quantitatif</a:t>
            </a:r>
            <a:endParaRPr lang="fr-FR" altLang="fr-FR" dirty="0">
              <a:solidFill>
                <a:srgbClr val="7F7F7F"/>
              </a:solidFill>
            </a:endParaRPr>
          </a:p>
        </p:txBody>
      </p:sp>
      <p:sp>
        <p:nvSpPr>
          <p:cNvPr id="19" name="Rectangle 11">
            <a:extLst>
              <a:ext uri="{FF2B5EF4-FFF2-40B4-BE49-F238E27FC236}">
                <a16:creationId xmlns:a16="http://schemas.microsoft.com/office/drawing/2014/main" xmlns="" id="{DDB7301E-EFEE-4FFA-9E17-332EF3317E7A}"/>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3</a:t>
            </a:r>
            <a:r>
              <a:rPr lang="fr-FR" altLang="fr-FR" sz="1800" b="1" dirty="0">
                <a:solidFill>
                  <a:srgbClr val="FFFFFF"/>
                </a:solidFill>
              </a:rPr>
              <a:t>.1</a:t>
            </a:r>
            <a:endParaRPr lang="fr-FR" altLang="fr-FR" sz="4300" b="1" dirty="0">
              <a:solidFill>
                <a:srgbClr val="FFFFFF"/>
              </a:solidFill>
            </a:endParaRPr>
          </a:p>
        </p:txBody>
      </p:sp>
    </p:spTree>
    <p:extLst>
      <p:ext uri="{BB962C8B-B14F-4D97-AF65-F5344CB8AC3E}">
        <p14:creationId xmlns:p14="http://schemas.microsoft.com/office/powerpoint/2010/main" val="3805346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F28C3ACC-F5FE-4DF1-9660-3BB833515223}"/>
              </a:ext>
            </a:extLst>
          </p:cNvPr>
          <p:cNvSpPr>
            <a:spLocks noGrp="1"/>
          </p:cNvSpPr>
          <p:nvPr>
            <p:ph type="title"/>
          </p:nvPr>
        </p:nvSpPr>
        <p:spPr/>
        <p:txBody>
          <a:bodyPr/>
          <a:lstStyle/>
          <a:p>
            <a:r>
              <a:rPr lang="fr-FR" dirty="0"/>
              <a:t>Les orientations stratégiques de la Plateforme</a:t>
            </a:r>
          </a:p>
        </p:txBody>
      </p:sp>
      <p:graphicFrame>
        <p:nvGraphicFramePr>
          <p:cNvPr id="5" name="Diagramme 4">
            <a:extLst>
              <a:ext uri="{FF2B5EF4-FFF2-40B4-BE49-F238E27FC236}">
                <a16:creationId xmlns:a16="http://schemas.microsoft.com/office/drawing/2014/main" xmlns="" id="{F1BD5540-B092-4422-8C03-197E0DD680AF}"/>
              </a:ext>
            </a:extLst>
          </p:cNvPr>
          <p:cNvGraphicFramePr/>
          <p:nvPr>
            <p:extLst>
              <p:ext uri="{D42A27DB-BD31-4B8C-83A1-F6EECF244321}">
                <p14:modId xmlns:p14="http://schemas.microsoft.com/office/powerpoint/2010/main" val="3945360742"/>
              </p:ext>
            </p:extLst>
          </p:nvPr>
        </p:nvGraphicFramePr>
        <p:xfrm>
          <a:off x="560512" y="908720"/>
          <a:ext cx="820891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3">
            <a:extLst>
              <a:ext uri="{FF2B5EF4-FFF2-40B4-BE49-F238E27FC236}">
                <a16:creationId xmlns:a16="http://schemas.microsoft.com/office/drawing/2014/main" xmlns="" id="{A222F70A-2240-478A-997B-6AB9BA3DD5C4}"/>
              </a:ext>
            </a:extLst>
          </p:cNvPr>
          <p:cNvGrpSpPr/>
          <p:nvPr/>
        </p:nvGrpSpPr>
        <p:grpSpPr>
          <a:xfrm>
            <a:off x="2880610" y="5682851"/>
            <a:ext cx="6320862" cy="842493"/>
            <a:chOff x="1888049" y="3838026"/>
            <a:chExt cx="6320862" cy="842493"/>
          </a:xfrm>
        </p:grpSpPr>
        <p:sp>
          <p:nvSpPr>
            <p:cNvPr id="10" name="Rectangle : coins arrondis 9">
              <a:extLst>
                <a:ext uri="{FF2B5EF4-FFF2-40B4-BE49-F238E27FC236}">
                  <a16:creationId xmlns:a16="http://schemas.microsoft.com/office/drawing/2014/main" xmlns="" id="{26876F45-3F97-43C4-B318-4772B5DF6504}"/>
                </a:ext>
              </a:extLst>
            </p:cNvPr>
            <p:cNvSpPr/>
            <p:nvPr/>
          </p:nvSpPr>
          <p:spPr>
            <a:xfrm>
              <a:off x="1888049" y="3838026"/>
              <a:ext cx="6320862" cy="842493"/>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 coins arrondis 4">
              <a:extLst>
                <a:ext uri="{FF2B5EF4-FFF2-40B4-BE49-F238E27FC236}">
                  <a16:creationId xmlns:a16="http://schemas.microsoft.com/office/drawing/2014/main" xmlns="" id="{7D5E02DB-8D5D-4077-A508-8D4D0C070A79}"/>
                </a:ext>
              </a:extLst>
            </p:cNvPr>
            <p:cNvSpPr txBox="1"/>
            <p:nvPr/>
          </p:nvSpPr>
          <p:spPr>
            <a:xfrm>
              <a:off x="1912725" y="3862702"/>
              <a:ext cx="5251876" cy="793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defTabSz="711200">
                <a:lnSpc>
                  <a:spcPct val="90000"/>
                </a:lnSpc>
                <a:spcAft>
                  <a:spcPct val="35000"/>
                </a:spcAft>
              </a:pPr>
              <a:r>
                <a:rPr lang="fr-FR" sz="1600" dirty="0"/>
                <a:t>Valoriser l’impact de l’achat responsable en Essonne</a:t>
              </a:r>
            </a:p>
          </p:txBody>
        </p:sp>
      </p:grpSp>
      <p:grpSp>
        <p:nvGrpSpPr>
          <p:cNvPr id="7" name="Groupe 6">
            <a:extLst>
              <a:ext uri="{FF2B5EF4-FFF2-40B4-BE49-F238E27FC236}">
                <a16:creationId xmlns:a16="http://schemas.microsoft.com/office/drawing/2014/main" xmlns="" id="{49B8500F-DF72-4634-9BA0-49B9A3C1D659}"/>
              </a:ext>
            </a:extLst>
          </p:cNvPr>
          <p:cNvGrpSpPr/>
          <p:nvPr/>
        </p:nvGrpSpPr>
        <p:grpSpPr>
          <a:xfrm>
            <a:off x="8181839" y="5334152"/>
            <a:ext cx="547620" cy="547620"/>
            <a:chOff x="7189278" y="3489327"/>
            <a:chExt cx="547620" cy="547620"/>
          </a:xfrm>
        </p:grpSpPr>
        <p:sp>
          <p:nvSpPr>
            <p:cNvPr id="8" name="Flèche : bas 7">
              <a:extLst>
                <a:ext uri="{FF2B5EF4-FFF2-40B4-BE49-F238E27FC236}">
                  <a16:creationId xmlns:a16="http://schemas.microsoft.com/office/drawing/2014/main" xmlns="" id="{AF07D798-CE95-4610-A666-508FACA52CB2}"/>
                </a:ext>
              </a:extLst>
            </p:cNvPr>
            <p:cNvSpPr/>
            <p:nvPr/>
          </p:nvSpPr>
          <p:spPr>
            <a:xfrm>
              <a:off x="7189278" y="3489327"/>
              <a:ext cx="547620" cy="547620"/>
            </a:xfrm>
            <a:prstGeom prst="downArrow">
              <a:avLst>
                <a:gd name="adj1" fmla="val 55000"/>
                <a:gd name="adj2" fmla="val 45000"/>
              </a:avLst>
            </a:pr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9" name="Flèche : bas 6">
              <a:extLst>
                <a:ext uri="{FF2B5EF4-FFF2-40B4-BE49-F238E27FC236}">
                  <a16:creationId xmlns:a16="http://schemas.microsoft.com/office/drawing/2014/main" xmlns="" id="{6315DBBD-7024-4A3B-99ED-74FD5AEA790B}"/>
                </a:ext>
              </a:extLst>
            </p:cNvPr>
            <p:cNvSpPr txBox="1"/>
            <p:nvPr/>
          </p:nvSpPr>
          <p:spPr>
            <a:xfrm>
              <a:off x="7312493" y="3489327"/>
              <a:ext cx="301191" cy="4120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fr-FR" sz="2600" kern="1200"/>
            </a:p>
          </p:txBody>
        </p:sp>
      </p:grpSp>
      <p:sp>
        <p:nvSpPr>
          <p:cNvPr id="12" name="Rectangle 11">
            <a:extLst>
              <a:ext uri="{FF2B5EF4-FFF2-40B4-BE49-F238E27FC236}">
                <a16:creationId xmlns:a16="http://schemas.microsoft.com/office/drawing/2014/main" xmlns="" id="{4DEC3AAC-3F11-4261-88D9-D07C57C80F1F}"/>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3</a:t>
            </a:r>
            <a:r>
              <a:rPr lang="fr-FR" altLang="fr-FR" sz="1800" b="1" dirty="0">
                <a:solidFill>
                  <a:srgbClr val="FFFFFF"/>
                </a:solidFill>
              </a:rPr>
              <a:t>.2</a:t>
            </a:r>
            <a:endParaRPr lang="fr-FR" altLang="fr-FR" sz="4300" b="1" dirty="0">
              <a:solidFill>
                <a:srgbClr val="FFFFFF"/>
              </a:solidFill>
            </a:endParaRPr>
          </a:p>
        </p:txBody>
      </p:sp>
    </p:spTree>
    <p:extLst>
      <p:ext uri="{BB962C8B-B14F-4D97-AF65-F5344CB8AC3E}">
        <p14:creationId xmlns:p14="http://schemas.microsoft.com/office/powerpoint/2010/main" val="418689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xmlns="" id="{5348B183-30BC-4660-807E-10A194B255C2}"/>
              </a:ext>
            </a:extLst>
          </p:cNvPr>
          <p:cNvSpPr>
            <a:spLocks noGrp="1"/>
          </p:cNvSpPr>
          <p:nvPr>
            <p:ph type="title"/>
          </p:nvPr>
        </p:nvSpPr>
        <p:spPr/>
        <p:txBody>
          <a:bodyPr/>
          <a:lstStyle/>
          <a:p>
            <a:r>
              <a:rPr lang="fr-FR" dirty="0"/>
              <a:t>L’ambition proposée par les PLIE de l’Essonne</a:t>
            </a:r>
          </a:p>
        </p:txBody>
      </p:sp>
      <p:grpSp>
        <p:nvGrpSpPr>
          <p:cNvPr id="15" name="Groupe 14">
            <a:extLst>
              <a:ext uri="{FF2B5EF4-FFF2-40B4-BE49-F238E27FC236}">
                <a16:creationId xmlns:a16="http://schemas.microsoft.com/office/drawing/2014/main" xmlns="" id="{8CCC4818-E110-4A56-B2F7-800A3DE58CF0}"/>
              </a:ext>
            </a:extLst>
          </p:cNvPr>
          <p:cNvGrpSpPr/>
          <p:nvPr/>
        </p:nvGrpSpPr>
        <p:grpSpPr>
          <a:xfrm>
            <a:off x="560511" y="874236"/>
            <a:ext cx="4320001" cy="2268000"/>
            <a:chOff x="-1" y="220133"/>
            <a:chExt cx="5357963" cy="3618940"/>
          </a:xfrm>
        </p:grpSpPr>
        <p:sp>
          <p:nvSpPr>
            <p:cNvPr id="16" name="Rectangle 15">
              <a:extLst>
                <a:ext uri="{FF2B5EF4-FFF2-40B4-BE49-F238E27FC236}">
                  <a16:creationId xmlns:a16="http://schemas.microsoft.com/office/drawing/2014/main" xmlns="" id="{005A167D-D221-4AB8-90F3-38DB8EE43B7C}"/>
                </a:ext>
              </a:extLst>
            </p:cNvPr>
            <p:cNvSpPr/>
            <p:nvPr/>
          </p:nvSpPr>
          <p:spPr>
            <a:xfrm>
              <a:off x="-1" y="220133"/>
              <a:ext cx="5357961" cy="36189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ZoneTexte 16">
              <a:extLst>
                <a:ext uri="{FF2B5EF4-FFF2-40B4-BE49-F238E27FC236}">
                  <a16:creationId xmlns:a16="http://schemas.microsoft.com/office/drawing/2014/main" xmlns="" id="{20A348DF-B418-46BA-BAAA-51A3EB2A531C}"/>
                </a:ext>
              </a:extLst>
            </p:cNvPr>
            <p:cNvSpPr txBox="1"/>
            <p:nvPr/>
          </p:nvSpPr>
          <p:spPr>
            <a:xfrm>
              <a:off x="0" y="220133"/>
              <a:ext cx="5357962" cy="10855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t" anchorCtr="0">
              <a:noAutofit/>
            </a:bodyPr>
            <a:lstStyle/>
            <a:p>
              <a:pPr marL="0" lvl="0" indent="0" algn="ctr" defTabSz="1822450">
                <a:lnSpc>
                  <a:spcPct val="90000"/>
                </a:lnSpc>
                <a:spcBef>
                  <a:spcPct val="0"/>
                </a:spcBef>
                <a:spcAft>
                  <a:spcPct val="35000"/>
                </a:spcAft>
                <a:buNone/>
              </a:pPr>
              <a:r>
                <a:rPr lang="fr-FR" kern="1200" dirty="0"/>
                <a:t>Les donneurs d’ordre</a:t>
              </a:r>
            </a:p>
            <a:p>
              <a:pPr marL="285750" lvl="1" indent="-285750" algn="l" defTabSz="1422400">
                <a:lnSpc>
                  <a:spcPct val="90000"/>
                </a:lnSpc>
                <a:spcBef>
                  <a:spcPct val="0"/>
                </a:spcBef>
                <a:spcAft>
                  <a:spcPct val="15000"/>
                </a:spcAft>
                <a:buChar char="•"/>
              </a:pPr>
              <a:r>
                <a:rPr lang="fr-FR" sz="1600" kern="1200" dirty="0">
                  <a:latin typeface="+mj-lt"/>
                </a:rPr>
                <a:t>Une offre de service accessible sur l’ensemble du département.</a:t>
              </a:r>
            </a:p>
            <a:p>
              <a:pPr marL="285750" lvl="1" indent="-285750" algn="l" defTabSz="1422400">
                <a:lnSpc>
                  <a:spcPct val="90000"/>
                </a:lnSpc>
                <a:spcBef>
                  <a:spcPct val="0"/>
                </a:spcBef>
                <a:spcAft>
                  <a:spcPct val="15000"/>
                </a:spcAft>
                <a:buChar char="•"/>
              </a:pPr>
              <a:r>
                <a:rPr lang="fr-FR" sz="1600" dirty="0">
                  <a:latin typeface="+mj-lt"/>
                </a:rPr>
                <a:t>Une stratégie offensive auprès DO à fort potentiel</a:t>
              </a:r>
              <a:endParaRPr lang="fr-FR" sz="1600" kern="1200" dirty="0"/>
            </a:p>
            <a:p>
              <a:pPr marL="285750" lvl="1" indent="-285750" algn="l" defTabSz="1422400">
                <a:lnSpc>
                  <a:spcPct val="90000"/>
                </a:lnSpc>
                <a:spcBef>
                  <a:spcPct val="0"/>
                </a:spcBef>
                <a:spcAft>
                  <a:spcPct val="15000"/>
                </a:spcAft>
                <a:buChar char="•"/>
              </a:pPr>
              <a:r>
                <a:rPr lang="fr-FR" sz="1600" kern="1200" dirty="0">
                  <a:latin typeface="+mj-lt"/>
                </a:rPr>
                <a:t>Développer au moins deux projets d’envergure départemental</a:t>
              </a:r>
            </a:p>
            <a:p>
              <a:pPr marL="285750" lvl="1" indent="-285750" algn="l" defTabSz="1422400">
                <a:lnSpc>
                  <a:spcPct val="90000"/>
                </a:lnSpc>
                <a:spcBef>
                  <a:spcPct val="0"/>
                </a:spcBef>
                <a:spcAft>
                  <a:spcPct val="15000"/>
                </a:spcAft>
                <a:buChar char="•"/>
              </a:pPr>
              <a:r>
                <a:rPr lang="fr-FR" sz="1600" kern="1200" dirty="0">
                  <a:latin typeface="+mj-lt"/>
                </a:rPr>
                <a:t>Des secteurs d’activité diversifiés</a:t>
              </a:r>
            </a:p>
          </p:txBody>
        </p:sp>
      </p:grpSp>
      <p:grpSp>
        <p:nvGrpSpPr>
          <p:cNvPr id="18" name="Groupe 17">
            <a:extLst>
              <a:ext uri="{FF2B5EF4-FFF2-40B4-BE49-F238E27FC236}">
                <a16:creationId xmlns:a16="http://schemas.microsoft.com/office/drawing/2014/main" xmlns="" id="{3BFDC55C-2F03-4A2C-9A28-A64030C71218}"/>
              </a:ext>
            </a:extLst>
          </p:cNvPr>
          <p:cNvGrpSpPr/>
          <p:nvPr/>
        </p:nvGrpSpPr>
        <p:grpSpPr>
          <a:xfrm>
            <a:off x="5115216" y="886841"/>
            <a:ext cx="4320000" cy="2268000"/>
            <a:chOff x="0" y="220133"/>
            <a:chExt cx="5357962" cy="3962400"/>
          </a:xfrm>
          <a:solidFill>
            <a:srgbClr val="92D050"/>
          </a:solidFill>
        </p:grpSpPr>
        <p:sp>
          <p:nvSpPr>
            <p:cNvPr id="19" name="Rectangle 18">
              <a:extLst>
                <a:ext uri="{FF2B5EF4-FFF2-40B4-BE49-F238E27FC236}">
                  <a16:creationId xmlns:a16="http://schemas.microsoft.com/office/drawing/2014/main" xmlns="" id="{681355C2-9CC2-49EF-A626-60E9429D9EB5}"/>
                </a:ext>
              </a:extLst>
            </p:cNvPr>
            <p:cNvSpPr/>
            <p:nvPr/>
          </p:nvSpPr>
          <p:spPr>
            <a:xfrm>
              <a:off x="0" y="220133"/>
              <a:ext cx="5357962" cy="39624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ZoneTexte 19">
              <a:extLst>
                <a:ext uri="{FF2B5EF4-FFF2-40B4-BE49-F238E27FC236}">
                  <a16:creationId xmlns:a16="http://schemas.microsoft.com/office/drawing/2014/main" xmlns="" id="{161079CC-D14B-435B-96CB-E35E0E335252}"/>
                </a:ext>
              </a:extLst>
            </p:cNvPr>
            <p:cNvSpPr txBox="1"/>
            <p:nvPr/>
          </p:nvSpPr>
          <p:spPr>
            <a:xfrm>
              <a:off x="0" y="220133"/>
              <a:ext cx="5357962" cy="36322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t" anchorCtr="0">
              <a:noAutofit/>
            </a:bodyPr>
            <a:lstStyle/>
            <a:p>
              <a:pPr algn="ctr" defTabSz="1822450">
                <a:lnSpc>
                  <a:spcPct val="90000"/>
                </a:lnSpc>
                <a:spcAft>
                  <a:spcPct val="35000"/>
                </a:spcAft>
              </a:pPr>
              <a:r>
                <a:rPr lang="fr-FR" dirty="0"/>
                <a:t>Les volumes d’insertion</a:t>
              </a:r>
            </a:p>
            <a:p>
              <a:pPr marL="285750" lvl="1" indent="-285750" defTabSz="1422400">
                <a:lnSpc>
                  <a:spcPct val="90000"/>
                </a:lnSpc>
                <a:spcAft>
                  <a:spcPct val="15000"/>
                </a:spcAft>
                <a:buChar char="•"/>
              </a:pPr>
              <a:r>
                <a:rPr lang="fr-FR" sz="1600" dirty="0">
                  <a:latin typeface="+mj-lt"/>
                </a:rPr>
                <a:t>De 1 à 2 millions d’heures</a:t>
              </a:r>
            </a:p>
            <a:p>
              <a:pPr marL="285750" lvl="1" indent="-285750" defTabSz="1422400">
                <a:lnSpc>
                  <a:spcPct val="90000"/>
                </a:lnSpc>
                <a:spcAft>
                  <a:spcPct val="15000"/>
                </a:spcAft>
                <a:buChar char="•"/>
              </a:pPr>
              <a:r>
                <a:rPr lang="fr-FR" sz="1600" dirty="0">
                  <a:latin typeface="+mj-lt"/>
                </a:rPr>
                <a:t>De 2135 à 3500 bénéficiaires</a:t>
              </a:r>
            </a:p>
            <a:p>
              <a:pPr marL="285750" lvl="1" indent="-285750" defTabSz="1422400">
                <a:lnSpc>
                  <a:spcPct val="90000"/>
                </a:lnSpc>
                <a:spcAft>
                  <a:spcPct val="15000"/>
                </a:spcAft>
                <a:buChar char="•"/>
              </a:pPr>
              <a:r>
                <a:rPr lang="fr-FR" sz="1600" dirty="0">
                  <a:latin typeface="+mj-lt"/>
                </a:rPr>
                <a:t>Une commande publique  accessible aux structures d’insertion</a:t>
              </a:r>
            </a:p>
            <a:p>
              <a:pPr marL="285750" lvl="1" indent="-285750" algn="l" defTabSz="1422400">
                <a:lnSpc>
                  <a:spcPct val="90000"/>
                </a:lnSpc>
                <a:spcBef>
                  <a:spcPct val="0"/>
                </a:spcBef>
                <a:spcAft>
                  <a:spcPct val="15000"/>
                </a:spcAft>
                <a:buChar char="•"/>
              </a:pPr>
              <a:endParaRPr lang="fr-FR" sz="1600" kern="1200" dirty="0">
                <a:latin typeface="+mj-lt"/>
              </a:endParaRPr>
            </a:p>
          </p:txBody>
        </p:sp>
      </p:grpSp>
      <p:sp>
        <p:nvSpPr>
          <p:cNvPr id="23" name="ZoneTexte 22">
            <a:extLst>
              <a:ext uri="{FF2B5EF4-FFF2-40B4-BE49-F238E27FC236}">
                <a16:creationId xmlns:a16="http://schemas.microsoft.com/office/drawing/2014/main" xmlns="" id="{510416A8-3C4A-48FB-A0D7-C806463D5EDC}"/>
              </a:ext>
            </a:extLst>
          </p:cNvPr>
          <p:cNvSpPr txBox="1"/>
          <p:nvPr/>
        </p:nvSpPr>
        <p:spPr>
          <a:xfrm>
            <a:off x="546225" y="3212976"/>
            <a:ext cx="4320000" cy="1980000"/>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t" anchorCtr="0">
            <a:noAutofit/>
          </a:bodyPr>
          <a:lstStyle/>
          <a:p>
            <a:pPr marL="0" lvl="0" indent="0" algn="ctr" defTabSz="1822450">
              <a:lnSpc>
                <a:spcPct val="90000"/>
              </a:lnSpc>
              <a:spcBef>
                <a:spcPct val="0"/>
              </a:spcBef>
              <a:spcAft>
                <a:spcPct val="35000"/>
              </a:spcAft>
              <a:buNone/>
            </a:pPr>
            <a:r>
              <a:rPr lang="fr-FR" kern="1200" dirty="0"/>
              <a:t>Les </a:t>
            </a:r>
            <a:r>
              <a:rPr lang="fr-FR" dirty="0"/>
              <a:t>parcours vers l’emploi</a:t>
            </a:r>
          </a:p>
          <a:p>
            <a:pPr marL="0" lvl="0" indent="0" algn="ctr" defTabSz="1822450">
              <a:lnSpc>
                <a:spcPct val="90000"/>
              </a:lnSpc>
              <a:spcBef>
                <a:spcPct val="0"/>
              </a:spcBef>
              <a:spcAft>
                <a:spcPct val="35000"/>
              </a:spcAft>
              <a:buNone/>
            </a:pPr>
            <a:endParaRPr lang="fr-FR" dirty="0"/>
          </a:p>
          <a:p>
            <a:pPr marL="285750" lvl="1" indent="-285750" defTabSz="1422400">
              <a:lnSpc>
                <a:spcPct val="90000"/>
              </a:lnSpc>
              <a:spcAft>
                <a:spcPct val="15000"/>
              </a:spcAft>
              <a:buChar char="•"/>
            </a:pPr>
            <a:r>
              <a:rPr lang="fr-FR" sz="1600" dirty="0">
                <a:latin typeface="+mj-lt"/>
              </a:rPr>
              <a:t>Une qualité des parcours proposés.</a:t>
            </a:r>
          </a:p>
          <a:p>
            <a:pPr marL="285750" lvl="1" indent="-285750" defTabSz="1422400">
              <a:lnSpc>
                <a:spcPct val="90000"/>
              </a:lnSpc>
              <a:spcAft>
                <a:spcPct val="15000"/>
              </a:spcAft>
              <a:buChar char="•"/>
            </a:pPr>
            <a:r>
              <a:rPr lang="fr-FR" sz="1600" dirty="0">
                <a:latin typeface="+mj-lt"/>
              </a:rPr>
              <a:t>Qui mènent à l’emploi durable</a:t>
            </a:r>
          </a:p>
          <a:p>
            <a:pPr marL="285750" lvl="1" indent="-285750" defTabSz="1422400">
              <a:lnSpc>
                <a:spcPct val="90000"/>
              </a:lnSpc>
              <a:spcAft>
                <a:spcPct val="15000"/>
              </a:spcAft>
              <a:buChar char="•"/>
            </a:pPr>
            <a:r>
              <a:rPr lang="fr-FR" sz="1600" dirty="0">
                <a:latin typeface="+mj-lt"/>
              </a:rPr>
              <a:t>Des métiers diversifiés</a:t>
            </a:r>
          </a:p>
          <a:p>
            <a:pPr marL="285750" lvl="1" indent="-285750" algn="l" defTabSz="1422400">
              <a:lnSpc>
                <a:spcPct val="90000"/>
              </a:lnSpc>
              <a:spcBef>
                <a:spcPct val="0"/>
              </a:spcBef>
              <a:spcAft>
                <a:spcPct val="15000"/>
              </a:spcAft>
              <a:buChar char="•"/>
            </a:pPr>
            <a:endParaRPr lang="fr-FR" sz="1600" kern="1200" dirty="0">
              <a:latin typeface="+mj-lt"/>
            </a:endParaRPr>
          </a:p>
        </p:txBody>
      </p:sp>
      <p:sp>
        <p:nvSpPr>
          <p:cNvPr id="26" name="ZoneTexte 25">
            <a:extLst>
              <a:ext uri="{FF2B5EF4-FFF2-40B4-BE49-F238E27FC236}">
                <a16:creationId xmlns:a16="http://schemas.microsoft.com/office/drawing/2014/main" xmlns="" id="{3AC7FBA2-E313-40DF-9476-FB88622E1E48}"/>
              </a:ext>
            </a:extLst>
          </p:cNvPr>
          <p:cNvSpPr txBox="1"/>
          <p:nvPr/>
        </p:nvSpPr>
        <p:spPr>
          <a:xfrm>
            <a:off x="5169504" y="3236968"/>
            <a:ext cx="4320000" cy="1980000"/>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t" anchorCtr="0">
            <a:noAutofit/>
          </a:bodyPr>
          <a:lstStyle/>
          <a:p>
            <a:pPr lvl="0" algn="ctr"/>
            <a:r>
              <a:rPr lang="fr-FR" dirty="0"/>
              <a:t>Les financements</a:t>
            </a:r>
          </a:p>
          <a:p>
            <a:pPr lvl="0" algn="ctr"/>
            <a:endParaRPr lang="fr-FR" dirty="0"/>
          </a:p>
          <a:p>
            <a:pPr marL="285750" lvl="1" indent="-285750" defTabSz="1422400">
              <a:lnSpc>
                <a:spcPct val="90000"/>
              </a:lnSpc>
              <a:spcAft>
                <a:spcPct val="15000"/>
              </a:spcAft>
              <a:buChar char="•"/>
            </a:pPr>
            <a:r>
              <a:rPr lang="fr-FR" sz="1600" dirty="0">
                <a:latin typeface="+mj-lt"/>
              </a:rPr>
              <a:t>Un niveau de financements qui évolue avec le déploiement de la plateforme</a:t>
            </a:r>
          </a:p>
          <a:p>
            <a:pPr marL="285750" lvl="1" indent="-285750" defTabSz="1422400">
              <a:lnSpc>
                <a:spcPct val="90000"/>
              </a:lnSpc>
              <a:spcAft>
                <a:spcPct val="15000"/>
              </a:spcAft>
              <a:buChar char="•"/>
            </a:pPr>
            <a:r>
              <a:rPr lang="fr-FR" sz="1600" dirty="0">
                <a:latin typeface="+mj-lt"/>
              </a:rPr>
              <a:t>Des contributions financières nouvelles à mobiliser</a:t>
            </a:r>
          </a:p>
          <a:p>
            <a:pPr marL="285750" lvl="1" indent="-285750" defTabSz="1422400">
              <a:lnSpc>
                <a:spcPct val="90000"/>
              </a:lnSpc>
              <a:spcAft>
                <a:spcPct val="15000"/>
              </a:spcAft>
              <a:buChar char="•"/>
            </a:pPr>
            <a:r>
              <a:rPr lang="fr-FR" sz="1600" dirty="0">
                <a:latin typeface="+mj-lt"/>
              </a:rPr>
              <a:t>Des financements publics et privés</a:t>
            </a:r>
            <a:endParaRPr lang="fr-FR" sz="1600" kern="1200" dirty="0">
              <a:latin typeface="+mj-lt"/>
            </a:endParaRPr>
          </a:p>
        </p:txBody>
      </p:sp>
      <p:grpSp>
        <p:nvGrpSpPr>
          <p:cNvPr id="27" name="Groupe 26">
            <a:extLst>
              <a:ext uri="{FF2B5EF4-FFF2-40B4-BE49-F238E27FC236}">
                <a16:creationId xmlns:a16="http://schemas.microsoft.com/office/drawing/2014/main" xmlns="" id="{2EF2FF05-1D2D-47B5-A7CC-BD5F70BBA54C}"/>
              </a:ext>
            </a:extLst>
          </p:cNvPr>
          <p:cNvGrpSpPr/>
          <p:nvPr/>
        </p:nvGrpSpPr>
        <p:grpSpPr>
          <a:xfrm>
            <a:off x="546225" y="5304057"/>
            <a:ext cx="8943279" cy="1276436"/>
            <a:chOff x="0" y="220133"/>
            <a:chExt cx="5357962" cy="3962400"/>
          </a:xfrm>
          <a:solidFill>
            <a:srgbClr val="92D050"/>
          </a:solidFill>
        </p:grpSpPr>
        <p:sp>
          <p:nvSpPr>
            <p:cNvPr id="28" name="Rectangle 27">
              <a:extLst>
                <a:ext uri="{FF2B5EF4-FFF2-40B4-BE49-F238E27FC236}">
                  <a16:creationId xmlns:a16="http://schemas.microsoft.com/office/drawing/2014/main" xmlns="" id="{0EAE18EF-543A-402E-9AF1-03CD2C396741}"/>
                </a:ext>
              </a:extLst>
            </p:cNvPr>
            <p:cNvSpPr/>
            <p:nvPr/>
          </p:nvSpPr>
          <p:spPr>
            <a:xfrm>
              <a:off x="0" y="220133"/>
              <a:ext cx="5357962" cy="39624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ZoneTexte 28">
              <a:extLst>
                <a:ext uri="{FF2B5EF4-FFF2-40B4-BE49-F238E27FC236}">
                  <a16:creationId xmlns:a16="http://schemas.microsoft.com/office/drawing/2014/main" xmlns="" id="{61B6B8B3-098F-4988-AD29-271F8710BCA9}"/>
                </a:ext>
              </a:extLst>
            </p:cNvPr>
            <p:cNvSpPr txBox="1"/>
            <p:nvPr/>
          </p:nvSpPr>
          <p:spPr>
            <a:xfrm>
              <a:off x="0" y="220133"/>
              <a:ext cx="5357962" cy="3962400"/>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t" anchorCtr="0">
              <a:noAutofit/>
            </a:bodyPr>
            <a:lstStyle/>
            <a:p>
              <a:pPr lvl="0" algn="ctr"/>
              <a:r>
                <a:rPr lang="fr-FR" dirty="0"/>
                <a:t>La gouvernance</a:t>
              </a:r>
            </a:p>
            <a:p>
              <a:pPr lvl="0" algn="ctr"/>
              <a:endParaRPr lang="fr-FR" sz="500" dirty="0"/>
            </a:p>
            <a:p>
              <a:pPr marL="285750" lvl="1" indent="-285750" defTabSz="1422400">
                <a:lnSpc>
                  <a:spcPct val="90000"/>
                </a:lnSpc>
                <a:spcAft>
                  <a:spcPct val="15000"/>
                </a:spcAft>
                <a:buChar char="•"/>
              </a:pPr>
              <a:r>
                <a:rPr lang="fr-FR" sz="1600" dirty="0">
                  <a:latin typeface="+mj-lt"/>
                </a:rPr>
                <a:t>Le pilotage politique assuré par l’Etat, le Département et les PLIE</a:t>
              </a:r>
            </a:p>
            <a:p>
              <a:pPr marL="285750" lvl="1" indent="-285750" defTabSz="1422400">
                <a:lnSpc>
                  <a:spcPct val="90000"/>
                </a:lnSpc>
                <a:spcAft>
                  <a:spcPct val="15000"/>
                </a:spcAft>
                <a:buChar char="•"/>
              </a:pPr>
              <a:r>
                <a:rPr lang="fr-FR" altLang="fr-FR" sz="1600" dirty="0">
                  <a:latin typeface="+mj-lt"/>
                </a:rPr>
                <a:t>Une charte d’engagements réciproques 2018-2020 associant l’ensemble des parties prenantes.</a:t>
              </a:r>
              <a:endParaRPr lang="fr-FR" sz="1600" dirty="0">
                <a:latin typeface="+mj-lt"/>
              </a:endParaRPr>
            </a:p>
          </p:txBody>
        </p:sp>
      </p:grpSp>
      <p:sp>
        <p:nvSpPr>
          <p:cNvPr id="2" name="Bulle narrative : ronde 1">
            <a:extLst>
              <a:ext uri="{FF2B5EF4-FFF2-40B4-BE49-F238E27FC236}">
                <a16:creationId xmlns:a16="http://schemas.microsoft.com/office/drawing/2014/main" xmlns="" id="{30A8479F-F697-462F-84EC-AF8B7EC7EE93}"/>
              </a:ext>
            </a:extLst>
          </p:cNvPr>
          <p:cNvSpPr/>
          <p:nvPr/>
        </p:nvSpPr>
        <p:spPr bwMode="auto">
          <a:xfrm>
            <a:off x="4520952" y="2471928"/>
            <a:ext cx="5184576" cy="4552156"/>
          </a:xfrm>
          <a:prstGeom prst="wedgeEllipseCallout">
            <a:avLst>
              <a:gd name="adj1" fmla="val -64234"/>
              <a:gd name="adj2" fmla="val -5482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endParaRPr lang="fr-FR" sz="1600" dirty="0">
              <a:solidFill>
                <a:schemeClr val="bg1"/>
              </a:solidFill>
              <a:latin typeface="+mn-lt"/>
              <a:cs typeface="Arial" pitchFamily="34" charset="0"/>
            </a:endParaRPr>
          </a:p>
          <a:p>
            <a:pPr marL="0" lvl="1"/>
            <a:r>
              <a:rPr lang="fr-FR" sz="1600" dirty="0">
                <a:solidFill>
                  <a:schemeClr val="bg1"/>
                </a:solidFill>
              </a:rPr>
              <a:t>L’Essonne – Un fort potentiel</a:t>
            </a:r>
          </a:p>
          <a:p>
            <a:pPr marL="0" lvl="1"/>
            <a:r>
              <a:rPr lang="fr-FR" sz="1600" dirty="0">
                <a:solidFill>
                  <a:schemeClr val="bg1"/>
                </a:solidFill>
              </a:rPr>
              <a:t>Etat, Région, Département</a:t>
            </a:r>
          </a:p>
          <a:p>
            <a:pPr marL="0" lvl="1"/>
            <a:r>
              <a:rPr lang="fr-FR" sz="1600" dirty="0">
                <a:solidFill>
                  <a:schemeClr val="bg1"/>
                </a:solidFill>
              </a:rPr>
              <a:t>5 communautés d'agglomération,</a:t>
            </a:r>
          </a:p>
          <a:p>
            <a:pPr marL="0" lvl="1"/>
            <a:r>
              <a:rPr lang="fr-FR" sz="1600" dirty="0">
                <a:solidFill>
                  <a:schemeClr val="bg1"/>
                </a:solidFill>
              </a:rPr>
              <a:t>8 communautés de communes,</a:t>
            </a:r>
          </a:p>
          <a:p>
            <a:pPr marL="0" lvl="1"/>
            <a:r>
              <a:rPr lang="fr-FR" sz="1600" dirty="0">
                <a:solidFill>
                  <a:schemeClr val="bg1"/>
                </a:solidFill>
              </a:rPr>
              <a:t>Métropole du Grand Paris. </a:t>
            </a:r>
          </a:p>
          <a:p>
            <a:pPr marL="0" lvl="1"/>
            <a:r>
              <a:rPr lang="fr-FR" sz="1600" dirty="0">
                <a:solidFill>
                  <a:schemeClr val="bg1"/>
                </a:solidFill>
              </a:rPr>
              <a:t>196 communes,  51 syndicats intercommunaux.</a:t>
            </a:r>
          </a:p>
          <a:p>
            <a:pPr marL="0" lvl="1"/>
            <a:r>
              <a:rPr lang="fr-FR" sz="1600" dirty="0">
                <a:solidFill>
                  <a:schemeClr val="bg1"/>
                </a:solidFill>
              </a:rPr>
              <a:t>2 établissements publics d'aménagement.</a:t>
            </a:r>
          </a:p>
          <a:p>
            <a:pPr marL="0" lvl="1"/>
            <a:r>
              <a:rPr lang="fr-FR" sz="1600" dirty="0">
                <a:solidFill>
                  <a:schemeClr val="bg1"/>
                </a:solidFill>
              </a:rPr>
              <a:t>1 Université Paris -Saclay composée de l'université Evry Val de Seine + Evry Paris-Sud</a:t>
            </a:r>
          </a:p>
        </p:txBody>
      </p:sp>
      <p:sp>
        <p:nvSpPr>
          <p:cNvPr id="33" name="Bulle narrative : ronde 32">
            <a:extLst>
              <a:ext uri="{FF2B5EF4-FFF2-40B4-BE49-F238E27FC236}">
                <a16:creationId xmlns:a16="http://schemas.microsoft.com/office/drawing/2014/main" xmlns="" id="{F6706AB5-2ECE-46FE-82B3-0A1EB69FF1E9}"/>
              </a:ext>
            </a:extLst>
          </p:cNvPr>
          <p:cNvSpPr/>
          <p:nvPr/>
        </p:nvSpPr>
        <p:spPr bwMode="auto">
          <a:xfrm>
            <a:off x="5601072" y="1673135"/>
            <a:ext cx="4602280" cy="2128520"/>
          </a:xfrm>
          <a:prstGeom prst="wedgeEllipseCallout">
            <a:avLst>
              <a:gd name="adj1" fmla="val -72394"/>
              <a:gd name="adj2" fmla="val 53293"/>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endParaRPr lang="fr-FR" sz="1600" dirty="0">
              <a:solidFill>
                <a:schemeClr val="bg1"/>
              </a:solidFill>
              <a:latin typeface="+mn-lt"/>
              <a:cs typeface="Arial" pitchFamily="34" charset="0"/>
            </a:endParaRPr>
          </a:p>
          <a:p>
            <a:pPr marL="96838" lvl="1"/>
            <a:r>
              <a:rPr lang="fr-FR" sz="1600" dirty="0">
                <a:solidFill>
                  <a:schemeClr val="bg1"/>
                </a:solidFill>
              </a:rPr>
              <a:t>- Atteindre 30% d’embauche directe en application de la clause.</a:t>
            </a:r>
          </a:p>
          <a:p>
            <a:pPr marL="96838" lvl="1"/>
            <a:r>
              <a:rPr lang="fr-FR" sz="1600" dirty="0">
                <a:solidFill>
                  <a:schemeClr val="bg1"/>
                </a:solidFill>
              </a:rPr>
              <a:t>- Engager une démarche qualité  (label)</a:t>
            </a:r>
          </a:p>
        </p:txBody>
      </p:sp>
      <p:sp>
        <p:nvSpPr>
          <p:cNvPr id="34" name="Bulle narrative : ronde 33">
            <a:extLst>
              <a:ext uri="{FF2B5EF4-FFF2-40B4-BE49-F238E27FC236}">
                <a16:creationId xmlns:a16="http://schemas.microsoft.com/office/drawing/2014/main" xmlns="" id="{2F90CEA7-DBCD-4DEA-A2E1-C95FBE8C2261}"/>
              </a:ext>
            </a:extLst>
          </p:cNvPr>
          <p:cNvSpPr/>
          <p:nvPr/>
        </p:nvSpPr>
        <p:spPr bwMode="auto">
          <a:xfrm>
            <a:off x="201926" y="2641020"/>
            <a:ext cx="5039106" cy="1436052"/>
          </a:xfrm>
          <a:prstGeom prst="wedgeEllipseCallout">
            <a:avLst>
              <a:gd name="adj1" fmla="val 71597"/>
              <a:gd name="adj2" fmla="val -53140"/>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lvl="1"/>
            <a:r>
              <a:rPr lang="fr-FR" sz="1600" dirty="0">
                <a:solidFill>
                  <a:schemeClr val="lt1"/>
                </a:solidFill>
                <a:latin typeface="+mj-lt"/>
                <a:ea typeface="+mn-ea"/>
              </a:rPr>
              <a:t>- Diversifier les types de public touché, dont 30 % allocataires du RSA</a:t>
            </a:r>
          </a:p>
          <a:p>
            <a:pPr marL="0" lvl="1"/>
            <a:r>
              <a:rPr lang="fr-FR" sz="1600" dirty="0">
                <a:solidFill>
                  <a:schemeClr val="lt1"/>
                </a:solidFill>
                <a:latin typeface="+mj-lt"/>
                <a:ea typeface="+mn-ea"/>
              </a:rPr>
              <a:t>- Augmenter de 20% chaque année le public féminin sur les trois ans</a:t>
            </a:r>
          </a:p>
        </p:txBody>
      </p:sp>
      <p:sp>
        <p:nvSpPr>
          <p:cNvPr id="35" name="Bulle narrative : ronde 34">
            <a:extLst>
              <a:ext uri="{FF2B5EF4-FFF2-40B4-BE49-F238E27FC236}">
                <a16:creationId xmlns:a16="http://schemas.microsoft.com/office/drawing/2014/main" xmlns="" id="{CB51BB5E-154D-43C7-B35E-98F53C53AB5F}"/>
              </a:ext>
            </a:extLst>
          </p:cNvPr>
          <p:cNvSpPr/>
          <p:nvPr/>
        </p:nvSpPr>
        <p:spPr bwMode="auto">
          <a:xfrm>
            <a:off x="416496" y="3493606"/>
            <a:ext cx="3699968" cy="1782286"/>
          </a:xfrm>
          <a:prstGeom prst="wedgeEllipseCallout">
            <a:avLst>
              <a:gd name="adj1" fmla="val 89497"/>
              <a:gd name="adj2" fmla="val 22413"/>
            </a:avLst>
          </a:prstGeom>
          <a:solidFill>
            <a:schemeClr val="bg2"/>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lvl="1"/>
            <a:r>
              <a:rPr lang="fr-FR" sz="1600" dirty="0">
                <a:solidFill>
                  <a:schemeClr val="lt1"/>
                </a:solidFill>
                <a:latin typeface="+mj-lt"/>
                <a:ea typeface="+mn-ea"/>
                <a:sym typeface="Wingdings" pitchFamily="2" charset="2"/>
              </a:rPr>
              <a:t>Pour les zones blanches, proposer la mise en œuvre d’un service  accessible à tous donneurs d’ordre du département</a:t>
            </a:r>
            <a:endParaRPr lang="fr-FR" sz="1600" dirty="0">
              <a:solidFill>
                <a:schemeClr val="lt1"/>
              </a:solidFill>
              <a:latin typeface="+mj-lt"/>
              <a:ea typeface="+mn-ea"/>
            </a:endParaRPr>
          </a:p>
        </p:txBody>
      </p:sp>
      <p:sp>
        <p:nvSpPr>
          <p:cNvPr id="36" name="Bulle narrative : ronde 35">
            <a:extLst>
              <a:ext uri="{FF2B5EF4-FFF2-40B4-BE49-F238E27FC236}">
                <a16:creationId xmlns:a16="http://schemas.microsoft.com/office/drawing/2014/main" xmlns="" id="{520FC9B9-C928-4066-9477-2C839D4CAC2F}"/>
              </a:ext>
            </a:extLst>
          </p:cNvPr>
          <p:cNvSpPr/>
          <p:nvPr/>
        </p:nvSpPr>
        <p:spPr bwMode="auto">
          <a:xfrm>
            <a:off x="1928664" y="114786"/>
            <a:ext cx="5962420" cy="4898390"/>
          </a:xfrm>
          <a:prstGeom prst="wedgeEllipseCallout">
            <a:avLst>
              <a:gd name="adj1" fmla="val -6018"/>
              <a:gd name="adj2" fmla="val 68823"/>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36000" tIns="0" rIns="36000" bIns="36000" numCol="1" rtlCol="0" anchor="t" anchorCtr="0" compatLnSpc="1">
            <a:prstTxWarp prst="textNoShape">
              <a:avLst/>
            </a:prstTxWarp>
            <a:spAutoFit/>
          </a:bodyPr>
          <a:lstStyle/>
          <a:p>
            <a:pPr marL="0" lvl="1" algn="ctr"/>
            <a:r>
              <a:rPr lang="fr-FR" sz="1600" dirty="0">
                <a:solidFill>
                  <a:schemeClr val="lt1"/>
                </a:solidFill>
                <a:latin typeface="+mj-lt"/>
                <a:ea typeface="+mn-ea"/>
              </a:rPr>
              <a:t>L’Etat :</a:t>
            </a:r>
          </a:p>
          <a:p>
            <a:pPr marL="285750" lvl="1" indent="-285750" algn="ctr">
              <a:buFontTx/>
              <a:buChar char="-"/>
            </a:pPr>
            <a:r>
              <a:rPr lang="fr-FR" sz="1600" dirty="0">
                <a:solidFill>
                  <a:schemeClr val="lt1"/>
                </a:solidFill>
                <a:latin typeface="+mj-lt"/>
                <a:ea typeface="+mn-ea"/>
              </a:rPr>
              <a:t>Pilote le dispositif en lien avec le Département et les PLIE</a:t>
            </a:r>
          </a:p>
          <a:p>
            <a:pPr marL="285750" lvl="1" indent="-285750" algn="ctr">
              <a:buFontTx/>
              <a:buChar char="-"/>
            </a:pPr>
            <a:r>
              <a:rPr lang="fr-FR" altLang="fr-FR" sz="1600" dirty="0">
                <a:solidFill>
                  <a:schemeClr val="lt1"/>
                </a:solidFill>
              </a:rPr>
              <a:t>Impulse et évalue le dispositif</a:t>
            </a:r>
          </a:p>
          <a:p>
            <a:pPr marL="285750" lvl="1" indent="-285750" algn="ctr">
              <a:buFontTx/>
              <a:buChar char="-"/>
            </a:pPr>
            <a:endParaRPr lang="fr-FR" sz="1600" dirty="0">
              <a:solidFill>
                <a:schemeClr val="lt1"/>
              </a:solidFill>
              <a:latin typeface="+mj-lt"/>
              <a:ea typeface="+mn-ea"/>
            </a:endParaRPr>
          </a:p>
          <a:p>
            <a:pPr marL="0" lvl="1" algn="ctr"/>
            <a:r>
              <a:rPr lang="fr-FR" sz="1600" dirty="0">
                <a:solidFill>
                  <a:schemeClr val="lt1"/>
                </a:solidFill>
                <a:latin typeface="+mj-lt"/>
                <a:ea typeface="+mn-ea"/>
              </a:rPr>
              <a:t>L’Etat est  :</a:t>
            </a:r>
          </a:p>
          <a:p>
            <a:pPr marL="0" lvl="1" algn="ctr"/>
            <a:r>
              <a:rPr lang="fr-FR" sz="1600" dirty="0">
                <a:solidFill>
                  <a:schemeClr val="lt1"/>
                </a:solidFill>
                <a:latin typeface="+mj-lt"/>
                <a:ea typeface="+mn-ea"/>
              </a:rPr>
              <a:t>- Garant de la légitimité institutionnelle du projet.</a:t>
            </a:r>
          </a:p>
          <a:p>
            <a:pPr marL="285750" lvl="1" indent="-285750" algn="ctr">
              <a:buFontTx/>
              <a:buChar char="-"/>
            </a:pPr>
            <a:r>
              <a:rPr lang="fr-FR" altLang="fr-FR" sz="1600" dirty="0">
                <a:solidFill>
                  <a:schemeClr val="lt1"/>
                </a:solidFill>
                <a:latin typeface="+mj-lt"/>
                <a:ea typeface="+mn-ea"/>
              </a:rPr>
              <a:t>Accélérateur du partenariat et la fédération des parties prenantes.</a:t>
            </a:r>
          </a:p>
          <a:p>
            <a:pPr marL="0" lvl="1" algn="ctr"/>
            <a:endParaRPr lang="fr-FR" sz="1600" dirty="0">
              <a:solidFill>
                <a:schemeClr val="lt1"/>
              </a:solidFill>
              <a:latin typeface="+mj-lt"/>
              <a:ea typeface="+mn-ea"/>
            </a:endParaRPr>
          </a:p>
          <a:p>
            <a:pPr marL="0" lvl="1" algn="ctr"/>
            <a:r>
              <a:rPr lang="fr-FR" sz="1600" dirty="0">
                <a:solidFill>
                  <a:schemeClr val="lt1"/>
                </a:solidFill>
                <a:latin typeface="+mj-lt"/>
                <a:ea typeface="+mn-ea"/>
              </a:rPr>
              <a:t>Par son engagement, permet la mise en œuvre d’un effet levier du financement et une mutualisation des moyens.</a:t>
            </a:r>
          </a:p>
        </p:txBody>
      </p:sp>
      <p:sp>
        <p:nvSpPr>
          <p:cNvPr id="37" name="Rectangle 11">
            <a:extLst>
              <a:ext uri="{FF2B5EF4-FFF2-40B4-BE49-F238E27FC236}">
                <a16:creationId xmlns:a16="http://schemas.microsoft.com/office/drawing/2014/main" xmlns="" id="{86A99E8C-B3D7-4AAB-92B7-7682E03D35F3}"/>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3</a:t>
            </a:r>
            <a:r>
              <a:rPr lang="fr-FR" altLang="fr-FR" sz="1800" b="1" dirty="0">
                <a:solidFill>
                  <a:srgbClr val="FFFFFF"/>
                </a:solidFill>
              </a:rPr>
              <a:t>.3</a:t>
            </a:r>
            <a:endParaRPr lang="fr-FR" altLang="fr-FR" sz="4300" b="1" dirty="0">
              <a:solidFill>
                <a:srgbClr val="FFFFFF"/>
              </a:solidFill>
            </a:endParaRPr>
          </a:p>
        </p:txBody>
      </p:sp>
    </p:spTree>
    <p:extLst>
      <p:ext uri="{BB962C8B-B14F-4D97-AF65-F5344CB8AC3E}">
        <p14:creationId xmlns:p14="http://schemas.microsoft.com/office/powerpoint/2010/main" val="27291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Présentation Comité Départemental pour l’insertion pérenne par les clauses sociales de Seine et Marne</a:t>
            </a:r>
            <a:r>
              <a:rPr lang="fr-FR" sz="2400" b="1" dirty="0">
                <a:solidFill>
                  <a:srgbClr val="0000FF"/>
                </a:solidFill>
              </a:rPr>
              <a:t/>
            </a:r>
            <a:br>
              <a:rPr lang="fr-FR" sz="2400" b="1" dirty="0">
                <a:solidFill>
                  <a:srgbClr val="0000FF"/>
                </a:solidFill>
              </a:rPr>
            </a:b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1268759"/>
            <a:ext cx="8474075" cy="5039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endParaRPr lang="fr-FR" sz="1800" b="1" i="1" dirty="0">
              <a:solidFill>
                <a:srgbClr val="0000FF"/>
              </a:solidFill>
            </a:endParaRPr>
          </a:p>
          <a:p>
            <a:pPr marL="0" indent="0">
              <a:spcBef>
                <a:spcPts val="600"/>
              </a:spcBef>
              <a:spcAft>
                <a:spcPts val="600"/>
              </a:spcAft>
              <a:buClr>
                <a:srgbClr val="0000FF"/>
              </a:buClr>
              <a:buNone/>
            </a:pPr>
            <a:r>
              <a:rPr lang="fr-FR" sz="1800" b="1" i="1" dirty="0">
                <a:solidFill>
                  <a:srgbClr val="0000FF"/>
                </a:solidFill>
              </a:rPr>
              <a:t>Valérie LE CORVEC </a:t>
            </a:r>
            <a:r>
              <a:rPr lang="fr-FR" sz="1800" i="1" dirty="0">
                <a:solidFill>
                  <a:srgbClr val="0000FF"/>
                </a:solidFill>
              </a:rPr>
              <a:t>– Coordonnatrice Comité départemental Pour l’insertion pérenne par les clauses sociales </a:t>
            </a:r>
          </a:p>
          <a:p>
            <a:pPr marL="0" indent="0">
              <a:spcBef>
                <a:spcPts val="600"/>
              </a:spcBef>
              <a:spcAft>
                <a:spcPts val="600"/>
              </a:spcAft>
              <a:buClr>
                <a:srgbClr val="0000FF"/>
              </a:buClr>
              <a:buNone/>
            </a:pPr>
            <a:r>
              <a:rPr lang="fr-FR" sz="1800" b="1" i="1" dirty="0">
                <a:solidFill>
                  <a:srgbClr val="0000FF"/>
                </a:solidFill>
              </a:rPr>
              <a:t> </a:t>
            </a:r>
          </a:p>
          <a:p>
            <a:pPr marL="0" indent="0">
              <a:spcBef>
                <a:spcPts val="600"/>
              </a:spcBef>
              <a:spcAft>
                <a:spcPts val="600"/>
              </a:spcAft>
              <a:buClr>
                <a:srgbClr val="0000FF"/>
              </a:buClr>
              <a:buNone/>
            </a:pPr>
            <a:r>
              <a:rPr lang="fr-FR" sz="1800" b="1" i="1" dirty="0">
                <a:solidFill>
                  <a:srgbClr val="0000FF"/>
                </a:solidFill>
              </a:rPr>
              <a:t>Ariane GRAZIANI - </a:t>
            </a:r>
            <a:r>
              <a:rPr lang="fr-FR" sz="1800" i="1" dirty="0">
                <a:solidFill>
                  <a:srgbClr val="0000FF"/>
                </a:solidFill>
              </a:rPr>
              <a:t>Directrice de la Chambre Syndicale des Travaux publics de Seine et Marne</a:t>
            </a:r>
          </a:p>
        </p:txBody>
      </p:sp>
    </p:spTree>
    <p:extLst>
      <p:ext uri="{BB962C8B-B14F-4D97-AF65-F5344CB8AC3E}">
        <p14:creationId xmlns:p14="http://schemas.microsoft.com/office/powerpoint/2010/main" val="256305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t>Organisation du séminaire et </a:t>
            </a:r>
            <a:r>
              <a:rPr lang="fr-FR" dirty="0"/>
              <a:t>de restitution des résultats de l'étude et des orientations stratégiques proposées par les PLIE de l’Essonne</a:t>
            </a:r>
            <a:r>
              <a:rPr lang="fr-FR" sz="2400" b="1" dirty="0">
                <a:solidFill>
                  <a:srgbClr val="0000FF"/>
                </a:solidFill>
              </a:rPr>
              <a:t/>
            </a:r>
            <a:br>
              <a:rPr lang="fr-FR" sz="2400" b="1" dirty="0">
                <a:solidFill>
                  <a:srgbClr val="0000FF"/>
                </a:solidFill>
              </a:rPr>
            </a:b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1268759"/>
            <a:ext cx="8474075" cy="5039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endParaRPr lang="fr-FR" sz="1800" b="1" i="1" dirty="0">
              <a:solidFill>
                <a:srgbClr val="0000FF"/>
              </a:solidFill>
            </a:endParaRPr>
          </a:p>
          <a:p>
            <a:pPr marL="0" indent="0">
              <a:spcBef>
                <a:spcPts val="600"/>
              </a:spcBef>
              <a:spcAft>
                <a:spcPts val="600"/>
              </a:spcAft>
              <a:buClr>
                <a:srgbClr val="0000FF"/>
              </a:buClr>
              <a:buNone/>
            </a:pPr>
            <a:r>
              <a:rPr lang="fr-FR" sz="1800" b="1" i="1" dirty="0">
                <a:solidFill>
                  <a:srgbClr val="0000FF"/>
                </a:solidFill>
              </a:rPr>
              <a:t>Nadir HAOUAT</a:t>
            </a:r>
            <a:r>
              <a:rPr lang="fr-FR" sz="1800" i="1" dirty="0">
                <a:solidFill>
                  <a:srgbClr val="0000FF"/>
                </a:solidFill>
              </a:rPr>
              <a:t> – Argo&amp;Siloe</a:t>
            </a:r>
          </a:p>
        </p:txBody>
      </p:sp>
    </p:spTree>
    <p:extLst>
      <p:ext uri="{BB962C8B-B14F-4D97-AF65-F5344CB8AC3E}">
        <p14:creationId xmlns:p14="http://schemas.microsoft.com/office/powerpoint/2010/main" val="344175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Table ronde institutionnelle « Et nous en Essonne, on s'engage à quoi ? »</a:t>
            </a:r>
            <a:r>
              <a:rPr lang="fr-FR" sz="2400" b="1" dirty="0">
                <a:solidFill>
                  <a:srgbClr val="0000FF"/>
                </a:solidFill>
              </a:rPr>
              <a:t/>
            </a:r>
            <a:br>
              <a:rPr lang="fr-FR" sz="2400" b="1" dirty="0">
                <a:solidFill>
                  <a:srgbClr val="0000FF"/>
                </a:solidFill>
              </a:rPr>
            </a:b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836613" y="1124744"/>
            <a:ext cx="8474075" cy="5039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r>
              <a:rPr lang="fr-FR" sz="1800" b="1" i="1" dirty="0">
                <a:solidFill>
                  <a:srgbClr val="0000FF"/>
                </a:solidFill>
              </a:rPr>
              <a:t>Marc BENADON – </a:t>
            </a:r>
            <a:r>
              <a:rPr lang="fr-FR" sz="1800" i="1" dirty="0">
                <a:solidFill>
                  <a:srgbClr val="0000FF"/>
                </a:solidFill>
              </a:rPr>
              <a:t>Directeur régional adjoint, responsable de l’Unité Départementale de l’Essonne, DIRECCTE Ile de France</a:t>
            </a:r>
          </a:p>
          <a:p>
            <a:pPr marL="0" indent="0">
              <a:spcBef>
                <a:spcPts val="600"/>
              </a:spcBef>
              <a:spcAft>
                <a:spcPts val="600"/>
              </a:spcAft>
              <a:buNone/>
            </a:pPr>
            <a:r>
              <a:rPr lang="fr-FR" sz="1800" b="1" i="1" dirty="0">
                <a:solidFill>
                  <a:srgbClr val="0000FF"/>
                </a:solidFill>
              </a:rPr>
              <a:t>Sandrine GELOT, </a:t>
            </a:r>
            <a:r>
              <a:rPr lang="fr-FR" sz="1800" i="1" dirty="0">
                <a:solidFill>
                  <a:srgbClr val="0000FF"/>
                </a:solidFill>
              </a:rPr>
              <a:t>Vice-présidente déléguée du Département de l’Essonne, en charge de l’insertion, à la cohésion sociale, à la politique de la ville et au logement, représenté par </a:t>
            </a:r>
            <a:r>
              <a:rPr lang="fr-FR" sz="1800" b="1" i="1" dirty="0">
                <a:solidFill>
                  <a:srgbClr val="0000FF"/>
                </a:solidFill>
              </a:rPr>
              <a:t>M. Trujillo Patricio</a:t>
            </a:r>
            <a:endParaRPr lang="fr-FR" sz="1800" i="1" dirty="0">
              <a:solidFill>
                <a:srgbClr val="0000FF"/>
              </a:solidFill>
            </a:endParaRPr>
          </a:p>
          <a:p>
            <a:pPr marL="0" indent="0">
              <a:spcBef>
                <a:spcPts val="600"/>
              </a:spcBef>
              <a:spcAft>
                <a:spcPts val="600"/>
              </a:spcAft>
              <a:buNone/>
            </a:pPr>
            <a:r>
              <a:rPr lang="fr-FR" sz="1800" b="1" i="1" dirty="0">
                <a:solidFill>
                  <a:srgbClr val="0000FF"/>
                </a:solidFill>
              </a:rPr>
              <a:t>M. Dominique FONTENAILLE </a:t>
            </a:r>
            <a:r>
              <a:rPr lang="fr-FR" dirty="0"/>
              <a:t>- </a:t>
            </a:r>
            <a:r>
              <a:rPr lang="fr-FR" sz="1800" i="1" dirty="0">
                <a:solidFill>
                  <a:srgbClr val="0000FF"/>
                </a:solidFill>
              </a:rPr>
              <a:t>Président d’Atout PLIE</a:t>
            </a:r>
          </a:p>
          <a:p>
            <a:pPr marL="0" indent="0">
              <a:spcBef>
                <a:spcPts val="600"/>
              </a:spcBef>
              <a:spcAft>
                <a:spcPts val="600"/>
              </a:spcAft>
              <a:buNone/>
            </a:pPr>
            <a:r>
              <a:rPr lang="fr-FR" sz="1800" b="1" i="1" dirty="0">
                <a:solidFill>
                  <a:srgbClr val="0000FF"/>
                </a:solidFill>
              </a:rPr>
              <a:t>Florence BELLAMY - </a:t>
            </a:r>
            <a:r>
              <a:rPr lang="fr-FR" sz="1800" i="1" dirty="0">
                <a:solidFill>
                  <a:srgbClr val="0000FF"/>
                </a:solidFill>
              </a:rPr>
              <a:t>Présidente de Dynamique Emploi</a:t>
            </a:r>
          </a:p>
          <a:p>
            <a:pPr marL="0" indent="0">
              <a:spcBef>
                <a:spcPts val="600"/>
              </a:spcBef>
              <a:spcAft>
                <a:spcPts val="600"/>
              </a:spcAft>
              <a:buNone/>
            </a:pPr>
            <a:r>
              <a:rPr lang="fr-FR" sz="1800" b="1" i="1" dirty="0">
                <a:solidFill>
                  <a:srgbClr val="0000FF"/>
                </a:solidFill>
              </a:rPr>
              <a:t>Danièle CORNET – </a:t>
            </a:r>
            <a:r>
              <a:rPr lang="fr-FR" sz="1800" i="1" dirty="0">
                <a:solidFill>
                  <a:srgbClr val="0000FF"/>
                </a:solidFill>
              </a:rPr>
              <a:t>Présidente de l’Union Régionale des Territoires pour l’Insertion et l’Emploi, représentée par Marianne CUOCQ</a:t>
            </a:r>
          </a:p>
          <a:p>
            <a:pPr marL="0" indent="0">
              <a:spcBef>
                <a:spcPts val="600"/>
              </a:spcBef>
              <a:spcAft>
                <a:spcPts val="600"/>
              </a:spcAft>
              <a:buNone/>
            </a:pPr>
            <a:r>
              <a:rPr lang="fr-FR" sz="1800" b="1" i="1" dirty="0">
                <a:solidFill>
                  <a:srgbClr val="0000FF"/>
                </a:solidFill>
              </a:rPr>
              <a:t>Raphaele VOSS - </a:t>
            </a:r>
            <a:r>
              <a:rPr lang="fr-FR" sz="1800" i="1" dirty="0">
                <a:solidFill>
                  <a:srgbClr val="0000FF"/>
                </a:solidFill>
              </a:rPr>
              <a:t>Cheffe de Projet de la Mission Appui aux Clauses Sociales – MACS</a:t>
            </a:r>
          </a:p>
        </p:txBody>
      </p:sp>
    </p:spTree>
    <p:extLst>
      <p:ext uri="{BB962C8B-B14F-4D97-AF65-F5344CB8AC3E}">
        <p14:creationId xmlns:p14="http://schemas.microsoft.com/office/powerpoint/2010/main" val="2048803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xmlns="" id="{5EFD29C8-0F0E-49F3-B0AA-C30C5F84CF45}"/>
              </a:ext>
            </a:extLst>
          </p:cNvPr>
          <p:cNvSpPr>
            <a:spLocks noGrp="1"/>
          </p:cNvSpPr>
          <p:nvPr>
            <p:ph type="title"/>
          </p:nvPr>
        </p:nvSpPr>
        <p:spPr/>
        <p:txBody>
          <a:bodyPr/>
          <a:lstStyle/>
          <a:p>
            <a:r>
              <a:rPr lang="fr-FR" dirty="0">
                <a:solidFill>
                  <a:srgbClr val="0070C0"/>
                </a:solidFill>
              </a:rPr>
              <a:t>Les engagements possibles des acteurs institutionnels</a:t>
            </a:r>
          </a:p>
        </p:txBody>
      </p:sp>
      <p:sp>
        <p:nvSpPr>
          <p:cNvPr id="28676" name="Espace réservé du numéro de diapositive 3">
            <a:extLst>
              <a:ext uri="{FF2B5EF4-FFF2-40B4-BE49-F238E27FC236}">
                <a16:creationId xmlns:a16="http://schemas.microsoft.com/office/drawing/2014/main" xmlns="" id="{AE3BB796-994D-43B2-A229-D8E38C7C69D1}"/>
              </a:ext>
            </a:extLst>
          </p:cNvPr>
          <p:cNvSpPr>
            <a:spLocks noGrp="1"/>
          </p:cNvSpPr>
          <p:nvPr>
            <p:ph type="sldNum" sz="quarter" idx="4294967295"/>
          </p:nvPr>
        </p:nvSpPr>
        <p:spPr bwMode="auto">
          <a:xfrm>
            <a:off x="8178800" y="6453188"/>
            <a:ext cx="1727200" cy="40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FF6600"/>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FF6600"/>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FF6600"/>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eaLnBrk="1" hangingPunct="1"/>
            <a:fld id="{E4FDC95B-F371-4BFE-B846-85D173F5ECAE}" type="slidenum">
              <a:rPr lang="fr-FR" altLang="fr-FR" sz="1200" b="0">
                <a:solidFill>
                  <a:schemeClr val="bg1"/>
                </a:solidFill>
              </a:rPr>
              <a:pPr eaLnBrk="1" hangingPunct="1"/>
              <a:t>31</a:t>
            </a:fld>
            <a:endParaRPr lang="fr-FR" altLang="fr-FR" sz="1200" b="0" dirty="0">
              <a:solidFill>
                <a:schemeClr val="bg1"/>
              </a:solidFill>
            </a:endParaRPr>
          </a:p>
        </p:txBody>
      </p:sp>
      <p:sp>
        <p:nvSpPr>
          <p:cNvPr id="8" name="Espace réservé du texte 21">
            <a:extLst>
              <a:ext uri="{FF2B5EF4-FFF2-40B4-BE49-F238E27FC236}">
                <a16:creationId xmlns:a16="http://schemas.microsoft.com/office/drawing/2014/main" xmlns="" id="{7F92369E-4E00-4144-8A9B-E7D1E23AC17E}"/>
              </a:ext>
            </a:extLst>
          </p:cNvPr>
          <p:cNvSpPr txBox="1">
            <a:spLocks/>
          </p:cNvSpPr>
          <p:nvPr/>
        </p:nvSpPr>
        <p:spPr bwMode="auto">
          <a:xfrm>
            <a:off x="416496" y="908720"/>
            <a:ext cx="9289032" cy="5544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0"/>
              </a:spcBef>
              <a:spcAft>
                <a:spcPts val="0"/>
              </a:spcAft>
              <a:buClr>
                <a:srgbClr val="404040"/>
              </a:buClr>
              <a:buSzPct val="100000"/>
              <a:buFont typeface="Arial" charset="0"/>
              <a:buChar char="►"/>
            </a:pPr>
            <a:r>
              <a:rPr lang="fr-FR" sz="1600" dirty="0"/>
              <a:t>Le GIP Maximilien pilote</a:t>
            </a:r>
            <a:r>
              <a:rPr lang="fr-FR" sz="1600" dirty="0">
                <a:solidFill>
                  <a:srgbClr val="FF0000"/>
                </a:solidFill>
              </a:rPr>
              <a:t> </a:t>
            </a:r>
            <a:r>
              <a:rPr lang="fr-FR" sz="1600" dirty="0"/>
              <a:t>de la coordination régionale s’engage à :</a:t>
            </a:r>
          </a:p>
          <a:p>
            <a:pPr marL="0" lvl="1" algn="l">
              <a:spcBef>
                <a:spcPts val="0"/>
              </a:spcBef>
              <a:spcAft>
                <a:spcPts val="0"/>
              </a:spcAft>
            </a:pPr>
            <a:r>
              <a:rPr lang="fr-FR" sz="1600" dirty="0"/>
              <a:t>Associer la coordination départementale porté par la plateforme départementale Clauses sociales Essonne au projet régional</a:t>
            </a:r>
          </a:p>
          <a:p>
            <a:pPr marL="0" lvl="1" algn="l">
              <a:spcBef>
                <a:spcPts val="0"/>
              </a:spcBef>
              <a:spcAft>
                <a:spcPts val="0"/>
              </a:spcAft>
            </a:pPr>
            <a:r>
              <a:rPr lang="fr-FR" sz="1600" dirty="0"/>
              <a:t>Soutenir et appuyer le développement du dispositif en Essonne.</a:t>
            </a:r>
          </a:p>
          <a:p>
            <a:pPr marL="0" lvl="1" algn="l">
              <a:spcBef>
                <a:spcPts val="0"/>
              </a:spcBef>
              <a:spcAft>
                <a:spcPts val="0"/>
              </a:spcAft>
            </a:pPr>
            <a:r>
              <a:rPr lang="fr-FR" sz="1600" dirty="0"/>
              <a:t>Faciliter l’accès aux informations régionales – échanges de bonnes pratiques de la clause sociale (donneurs d’ordre) </a:t>
            </a:r>
          </a:p>
          <a:p>
            <a:pPr marL="0" lvl="1" algn="l">
              <a:spcBef>
                <a:spcPts val="0"/>
              </a:spcBef>
              <a:spcAft>
                <a:spcPts val="0"/>
              </a:spcAft>
            </a:pPr>
            <a:r>
              <a:rPr lang="fr-FR" sz="1600" dirty="0"/>
              <a:t>Associer systématiquement la plateforme départementale Clauses sociales Essonne dans ces démarches de promotion de la MACS</a:t>
            </a:r>
          </a:p>
          <a:p>
            <a:pPr marL="0" lvl="1" algn="l">
              <a:spcBef>
                <a:spcPts val="0"/>
              </a:spcBef>
              <a:spcAft>
                <a:spcPts val="0"/>
              </a:spcAft>
            </a:pPr>
            <a:r>
              <a:rPr lang="fr-FR" sz="1600" dirty="0"/>
              <a:t>Mettre en place les moyens d’une bonne articulation et complémentarité des coordinations sur les deux échelons.</a:t>
            </a:r>
          </a:p>
          <a:p>
            <a:pPr marL="266700" lvl="1" indent="-266700">
              <a:lnSpc>
                <a:spcPct val="100000"/>
              </a:lnSpc>
              <a:spcBef>
                <a:spcPts val="0"/>
              </a:spcBef>
              <a:spcAft>
                <a:spcPts val="0"/>
              </a:spcAft>
              <a:buClr>
                <a:srgbClr val="404040"/>
              </a:buClr>
              <a:buSzPct val="100000"/>
              <a:buFont typeface="Arial" charset="0"/>
              <a:buChar char="►"/>
            </a:pPr>
            <a:r>
              <a:rPr lang="fr-FR" sz="1600" dirty="0"/>
              <a:t>L’URTIE, expert de la clause sociale au sein de la MACS, s’engage à :</a:t>
            </a:r>
          </a:p>
          <a:p>
            <a:pPr marL="0" lvl="1" algn="l">
              <a:spcBef>
                <a:spcPts val="0"/>
              </a:spcBef>
              <a:spcAft>
                <a:spcPts val="0"/>
              </a:spcAft>
            </a:pPr>
            <a:r>
              <a:rPr lang="fr-FR" sz="1600" dirty="0"/>
              <a:t>Associer la coordination départementale portée par la plateforme départementale Clauses sociales Essonne au projet régional sur les missions portées par l’URTIE (Association francilienne de structures type PLIE, MDE et Collectivités Locales porteuses du dispositif clause sociale )</a:t>
            </a:r>
          </a:p>
          <a:p>
            <a:pPr marL="0" lvl="1" algn="l">
              <a:spcBef>
                <a:spcPts val="0"/>
              </a:spcBef>
              <a:spcAft>
                <a:spcPts val="0"/>
              </a:spcAft>
            </a:pPr>
            <a:r>
              <a:rPr lang="fr-FR" sz="1600" dirty="0"/>
              <a:t>Soutenir et appuyer le développement du dispositif clause sociale et le développement du métier de facilitateur en Essonne.</a:t>
            </a:r>
          </a:p>
          <a:p>
            <a:pPr marL="0" lvl="1" algn="l">
              <a:spcBef>
                <a:spcPts val="0"/>
              </a:spcBef>
              <a:spcAft>
                <a:spcPts val="0"/>
              </a:spcAft>
            </a:pPr>
            <a:r>
              <a:rPr lang="fr-FR" sz="1600" dirty="0"/>
              <a:t>Faciliter l’accès aux informations régionales – échanges de bonnes pratiques (facilitateurs et acteurs de l’insertion)</a:t>
            </a:r>
          </a:p>
          <a:p>
            <a:pPr marL="0" lvl="1" algn="l">
              <a:spcBef>
                <a:spcPts val="0"/>
              </a:spcBef>
              <a:spcAft>
                <a:spcPts val="0"/>
              </a:spcAft>
            </a:pPr>
            <a:r>
              <a:rPr lang="fr-FR" sz="1600" dirty="0"/>
              <a:t>Associer la Plateforme départementale dans ses démarches de promotion de la MACS sur le territoire de l’Essonne. </a:t>
            </a:r>
          </a:p>
          <a:p>
            <a:pPr marL="0" lvl="1" algn="l">
              <a:spcBef>
                <a:spcPts val="0"/>
              </a:spcBef>
              <a:spcAft>
                <a:spcPts val="0"/>
              </a:spcAft>
              <a:buNone/>
            </a:pPr>
            <a:endParaRPr lang="fr-FR" sz="1600" dirty="0"/>
          </a:p>
          <a:p>
            <a:pPr marL="0" lvl="1" algn="l">
              <a:spcBef>
                <a:spcPts val="0"/>
              </a:spcBef>
              <a:spcAft>
                <a:spcPts val="0"/>
              </a:spcAft>
            </a:pPr>
            <a:endParaRPr lang="fr-FR" sz="1600" dirty="0"/>
          </a:p>
          <a:p>
            <a:pPr marL="0" lvl="1" indent="0" algn="l">
              <a:spcBef>
                <a:spcPts val="0"/>
              </a:spcBef>
              <a:spcAft>
                <a:spcPts val="0"/>
              </a:spcAft>
              <a:buNone/>
            </a:pPr>
            <a:endParaRPr lang="fr-FR" sz="1600" dirty="0"/>
          </a:p>
          <a:p>
            <a:pPr marL="0" lvl="1" indent="0" algn="l">
              <a:spcBef>
                <a:spcPts val="0"/>
              </a:spcBef>
              <a:spcAft>
                <a:spcPts val="0"/>
              </a:spcAft>
              <a:buNone/>
            </a:pPr>
            <a:endParaRPr lang="fr-FR" sz="1600" dirty="0"/>
          </a:p>
          <a:p>
            <a:pPr marL="0" lvl="1" indent="0" algn="l">
              <a:spcBef>
                <a:spcPts val="0"/>
              </a:spcBef>
              <a:spcAft>
                <a:spcPts val="0"/>
              </a:spcAft>
              <a:buNone/>
            </a:pPr>
            <a:endParaRPr lang="fr-FR" sz="1600" dirty="0"/>
          </a:p>
        </p:txBody>
      </p:sp>
    </p:spTree>
    <p:extLst>
      <p:ext uri="{BB962C8B-B14F-4D97-AF65-F5344CB8AC3E}">
        <p14:creationId xmlns:p14="http://schemas.microsoft.com/office/powerpoint/2010/main" val="3803197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Le regard des acteurs de terrain « Et nous en Essonne, on s'engage à quoi ? »</a:t>
            </a:r>
            <a:r>
              <a:rPr lang="fr-FR" sz="2400" b="1" dirty="0">
                <a:solidFill>
                  <a:srgbClr val="0000FF"/>
                </a:solidFill>
              </a:rPr>
              <a:t/>
            </a:r>
            <a:br>
              <a:rPr lang="fr-FR" sz="2400" b="1" dirty="0">
                <a:solidFill>
                  <a:srgbClr val="0000FF"/>
                </a:solidFill>
              </a:rPr>
            </a:b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908720"/>
            <a:ext cx="8474075" cy="5544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0"/>
              </a:spcAft>
              <a:buNone/>
            </a:pPr>
            <a:r>
              <a:rPr lang="fr-FR" sz="1800" b="1" i="1" dirty="0">
                <a:solidFill>
                  <a:srgbClr val="0000FF"/>
                </a:solidFill>
              </a:rPr>
              <a:t>Stéphane MARCINIAK - </a:t>
            </a:r>
            <a:r>
              <a:rPr lang="fr-FR" sz="1800" i="1" dirty="0">
                <a:solidFill>
                  <a:srgbClr val="0000FF"/>
                </a:solidFill>
              </a:rPr>
              <a:t>Chargé de mission achats responsables, Pôle achats, performance, marchés, juridique, Région Île-de-France</a:t>
            </a:r>
          </a:p>
          <a:p>
            <a:pPr marL="0" indent="0">
              <a:spcBef>
                <a:spcPts val="600"/>
              </a:spcBef>
              <a:spcAft>
                <a:spcPts val="0"/>
              </a:spcAft>
              <a:buNone/>
            </a:pPr>
            <a:r>
              <a:rPr lang="fr-FR" sz="1800" b="1" i="1" dirty="0">
                <a:solidFill>
                  <a:srgbClr val="0000FF"/>
                </a:solidFill>
              </a:rPr>
              <a:t>Rémi LANTREIBECQ - </a:t>
            </a:r>
            <a:r>
              <a:rPr lang="fr-FR" sz="1800" i="1" dirty="0">
                <a:solidFill>
                  <a:srgbClr val="0000FF"/>
                </a:solidFill>
              </a:rPr>
              <a:t>Acheteur spécialisé social, environnement et innovation, Service de l’achat, Direction des affaires juridiques et de l’achat, Département de l’Essonne</a:t>
            </a:r>
          </a:p>
          <a:p>
            <a:pPr marL="0" indent="0">
              <a:spcBef>
                <a:spcPts val="600"/>
              </a:spcBef>
              <a:spcAft>
                <a:spcPts val="0"/>
              </a:spcAft>
              <a:buNone/>
            </a:pPr>
            <a:r>
              <a:rPr lang="fr-FR" sz="1800" b="1" i="1" dirty="0">
                <a:solidFill>
                  <a:srgbClr val="0000FF"/>
                </a:solidFill>
              </a:rPr>
              <a:t>Sandrine BANDIERA - </a:t>
            </a:r>
            <a:r>
              <a:rPr lang="fr-FR" sz="1800" i="1" dirty="0">
                <a:solidFill>
                  <a:srgbClr val="0000FF"/>
                </a:solidFill>
              </a:rPr>
              <a:t>Chargée de formation et relations écoles, Entreprise Engie Ineo tertiaire Ile de France</a:t>
            </a:r>
          </a:p>
          <a:p>
            <a:pPr marL="0" indent="0">
              <a:spcBef>
                <a:spcPts val="600"/>
              </a:spcBef>
              <a:spcAft>
                <a:spcPts val="0"/>
              </a:spcAft>
              <a:buNone/>
            </a:pPr>
            <a:r>
              <a:rPr lang="fr-FR" sz="1800" b="1" i="1" dirty="0">
                <a:solidFill>
                  <a:srgbClr val="0000FF"/>
                </a:solidFill>
              </a:rPr>
              <a:t>Claire PIOT - </a:t>
            </a:r>
            <a:r>
              <a:rPr lang="fr-FR" sz="1800" i="1" dirty="0">
                <a:solidFill>
                  <a:srgbClr val="0000FF"/>
                </a:solidFill>
              </a:rPr>
              <a:t>Déléguée Générale de Act'Essonne, la plateforme collaborative des ACTeurs de l'emploi solidaire en ESSonne</a:t>
            </a:r>
          </a:p>
          <a:p>
            <a:pPr marL="0" indent="0">
              <a:spcBef>
                <a:spcPts val="600"/>
              </a:spcBef>
              <a:spcAft>
                <a:spcPts val="0"/>
              </a:spcAft>
              <a:buNone/>
            </a:pPr>
            <a:r>
              <a:rPr lang="fr-FR" sz="1800" b="1" i="1" dirty="0">
                <a:solidFill>
                  <a:srgbClr val="0000FF"/>
                </a:solidFill>
              </a:rPr>
              <a:t>Philippe FERRER - </a:t>
            </a:r>
            <a:r>
              <a:rPr lang="fr-FR" sz="1800" i="1" dirty="0">
                <a:solidFill>
                  <a:srgbClr val="0000FF"/>
                </a:solidFill>
              </a:rPr>
              <a:t>Directeur  ESAT « La Vie en Herbes », Fondation des Amis de l'Atelier</a:t>
            </a:r>
          </a:p>
          <a:p>
            <a:pPr marL="0" indent="0">
              <a:spcBef>
                <a:spcPts val="600"/>
              </a:spcBef>
              <a:spcAft>
                <a:spcPts val="0"/>
              </a:spcAft>
              <a:buNone/>
            </a:pPr>
            <a:r>
              <a:rPr lang="fr-FR" sz="1800" b="1" i="1" dirty="0">
                <a:solidFill>
                  <a:srgbClr val="0000FF"/>
                </a:solidFill>
              </a:rPr>
              <a:t>Linda GUEHEMA </a:t>
            </a:r>
            <a:r>
              <a:rPr lang="fr-FR" sz="1800" i="1" dirty="0">
                <a:solidFill>
                  <a:srgbClr val="0000FF"/>
                </a:solidFill>
              </a:rPr>
              <a:t>- Chargée de projets clauses de promotion de l’insertion et de l’emploi, Dynamique Emploi</a:t>
            </a:r>
          </a:p>
          <a:p>
            <a:pPr marL="0" indent="0">
              <a:spcBef>
                <a:spcPts val="600"/>
              </a:spcBef>
              <a:spcAft>
                <a:spcPts val="0"/>
              </a:spcAft>
              <a:buNone/>
            </a:pPr>
            <a:r>
              <a:rPr lang="fr-FR" sz="1800" b="1" i="1" dirty="0">
                <a:solidFill>
                  <a:srgbClr val="0000FF"/>
                </a:solidFill>
              </a:rPr>
              <a:t>Marine MAQUIN </a:t>
            </a:r>
            <a:r>
              <a:rPr lang="fr-FR" sz="1800" i="1" dirty="0">
                <a:solidFill>
                  <a:srgbClr val="0000FF"/>
                </a:solidFill>
              </a:rPr>
              <a:t>– Facilitatrice, Atout PLIE</a:t>
            </a:r>
          </a:p>
        </p:txBody>
      </p:sp>
    </p:spTree>
    <p:extLst>
      <p:ext uri="{BB962C8B-B14F-4D97-AF65-F5344CB8AC3E}">
        <p14:creationId xmlns:p14="http://schemas.microsoft.com/office/powerpoint/2010/main" val="3295283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33</a:t>
            </a:fld>
            <a:endParaRPr lang="fr-FR" sz="1400" dirty="0">
              <a:solidFill>
                <a:schemeClr val="bg1"/>
              </a:solidFill>
            </a:endParaRPr>
          </a:p>
        </p:txBody>
      </p:sp>
      <p:sp>
        <p:nvSpPr>
          <p:cNvPr id="17" name="Titre 5">
            <a:extLst>
              <a:ext uri="{FF2B5EF4-FFF2-40B4-BE49-F238E27FC236}">
                <a16:creationId xmlns:a16="http://schemas.microsoft.com/office/drawing/2014/main" xmlns="" id="{674B9747-6115-4539-8DFD-129DD6533238}"/>
              </a:ext>
            </a:extLst>
          </p:cNvPr>
          <p:cNvSpPr>
            <a:spLocks noGrp="1"/>
          </p:cNvSpPr>
          <p:nvPr>
            <p:ph type="title"/>
          </p:nvPr>
        </p:nvSpPr>
        <p:spPr>
          <a:xfrm>
            <a:off x="1023910" y="357166"/>
            <a:ext cx="8286808" cy="377825"/>
          </a:xfrm>
        </p:spPr>
        <p:txBody>
          <a:bodyPr/>
          <a:lstStyle/>
          <a:p>
            <a:r>
              <a:rPr lang="fr-FR" dirty="0">
                <a:solidFill>
                  <a:srgbClr val="0070C0"/>
                </a:solidFill>
              </a:rPr>
              <a:t>Les engagements possibles des donneurs d’ordre</a:t>
            </a:r>
            <a:endParaRPr lang="fr-FR" sz="1800" dirty="0">
              <a:solidFill>
                <a:srgbClr val="0070C0"/>
              </a:solidFill>
            </a:endParaRPr>
          </a:p>
        </p:txBody>
      </p:sp>
      <p:sp>
        <p:nvSpPr>
          <p:cNvPr id="15" name="Espace réservé du texte 21">
            <a:extLst>
              <a:ext uri="{FF2B5EF4-FFF2-40B4-BE49-F238E27FC236}">
                <a16:creationId xmlns:a16="http://schemas.microsoft.com/office/drawing/2014/main" xmlns="" id="{3E9476CC-B2E1-42EF-A9F8-A9F4A718C2FD}"/>
              </a:ext>
            </a:extLst>
          </p:cNvPr>
          <p:cNvSpPr txBox="1">
            <a:spLocks/>
          </p:cNvSpPr>
          <p:nvPr/>
        </p:nvSpPr>
        <p:spPr bwMode="auto">
          <a:xfrm>
            <a:off x="344488" y="989610"/>
            <a:ext cx="8496300" cy="5256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200"/>
              </a:spcBef>
              <a:spcAft>
                <a:spcPts val="200"/>
              </a:spcAft>
              <a:buClr>
                <a:srgbClr val="404040"/>
              </a:buClr>
              <a:buSzPct val="100000"/>
              <a:buFont typeface="Arial" charset="0"/>
              <a:buChar char="►"/>
            </a:pPr>
            <a:r>
              <a:rPr lang="fr-FR" sz="1400" dirty="0"/>
              <a:t>Promouvoir l’achat responsable en s’appuyant sur toutes les opportunités du nouveau cadre de la commande publique </a:t>
            </a:r>
          </a:p>
          <a:p>
            <a:pPr marL="266700" lvl="1" indent="-266700">
              <a:lnSpc>
                <a:spcPct val="100000"/>
              </a:lnSpc>
              <a:spcBef>
                <a:spcPts val="200"/>
              </a:spcBef>
              <a:spcAft>
                <a:spcPts val="200"/>
              </a:spcAft>
              <a:buClr>
                <a:srgbClr val="404040"/>
              </a:buClr>
              <a:buSzPct val="100000"/>
              <a:buFont typeface="Arial" charset="0"/>
              <a:buChar char="►"/>
            </a:pPr>
            <a:r>
              <a:rPr lang="fr-FR" sz="1400" dirty="0"/>
              <a:t>Favoriser la mise en place d’un partenariat opérationnel de mise en œuvre d’une politique achat socialement responsable avec la plateforme en charge du développement et du suivi des Clauses sociales en Essonne. Faire appel à la plateforme portée par les PLIE de l’Essonne dans leurs missions d’assistance à la mise en œuvre d’une politique achat socialement responsable dont les clauses sociales.</a:t>
            </a:r>
          </a:p>
          <a:p>
            <a:pPr marL="266700" lvl="1" indent="-266700">
              <a:lnSpc>
                <a:spcPct val="100000"/>
              </a:lnSpc>
              <a:spcBef>
                <a:spcPts val="200"/>
              </a:spcBef>
              <a:spcAft>
                <a:spcPts val="200"/>
              </a:spcAft>
              <a:buClr>
                <a:srgbClr val="404040"/>
              </a:buClr>
              <a:buSzPct val="100000"/>
              <a:buFont typeface="Arial" charset="0"/>
              <a:buChar char="►"/>
            </a:pPr>
            <a:r>
              <a:rPr lang="fr-FR" sz="1400" dirty="0"/>
              <a:t>Participer activement aux actions de communication.</a:t>
            </a:r>
          </a:p>
          <a:p>
            <a:pPr lvl="0">
              <a:spcBef>
                <a:spcPts val="200"/>
              </a:spcBef>
              <a:spcAft>
                <a:spcPts val="200"/>
              </a:spcAft>
            </a:pPr>
            <a:r>
              <a:rPr lang="fr-FR" sz="1400" dirty="0">
                <a:solidFill>
                  <a:schemeClr val="tx1"/>
                </a:solidFill>
              </a:rPr>
              <a:t>Permettre et associer la plateforme à l’analyse d’un maximum de projets d’achats le plus en amont possible pour favoriser la mise en place de solutions et des parcours d’insertion durable.</a:t>
            </a:r>
          </a:p>
          <a:p>
            <a:pPr>
              <a:spcBef>
                <a:spcPts val="200"/>
              </a:spcBef>
              <a:spcAft>
                <a:spcPts val="200"/>
              </a:spcAft>
            </a:pPr>
            <a:r>
              <a:rPr lang="fr-FR" sz="1400" dirty="0">
                <a:solidFill>
                  <a:schemeClr val="tx1"/>
                </a:solidFill>
              </a:rPr>
              <a:t>Organiser des actions de </a:t>
            </a:r>
            <a:r>
              <a:rPr lang="fr-FR" sz="1400" dirty="0" err="1">
                <a:solidFill>
                  <a:schemeClr val="tx1"/>
                </a:solidFill>
              </a:rPr>
              <a:t>sourçage</a:t>
            </a:r>
            <a:r>
              <a:rPr lang="fr-FR" sz="1400" dirty="0">
                <a:solidFill>
                  <a:schemeClr val="tx1"/>
                </a:solidFill>
              </a:rPr>
              <a:t> </a:t>
            </a:r>
          </a:p>
          <a:p>
            <a:pPr>
              <a:spcBef>
                <a:spcPts val="200"/>
              </a:spcBef>
              <a:spcAft>
                <a:spcPts val="200"/>
              </a:spcAft>
            </a:pPr>
            <a:r>
              <a:rPr lang="fr-FR" sz="1400" dirty="0">
                <a:solidFill>
                  <a:schemeClr val="tx1"/>
                </a:solidFill>
              </a:rPr>
              <a:t>Adapter leur commande publique pour la rendre accessible aux TPE-PME les structures de l’insertion par l’activité économique et de l’Handicap, via l’allotissement par exemple</a:t>
            </a:r>
          </a:p>
          <a:p>
            <a:pPr>
              <a:spcBef>
                <a:spcPts val="200"/>
              </a:spcBef>
              <a:spcAft>
                <a:spcPts val="200"/>
              </a:spcAft>
            </a:pPr>
            <a:r>
              <a:rPr lang="fr-FR" sz="1400" dirty="0">
                <a:solidFill>
                  <a:schemeClr val="tx1"/>
                </a:solidFill>
              </a:rPr>
              <a:t>Faciliter les collaborations entre les entreprises et les structures d’insertion </a:t>
            </a:r>
          </a:p>
          <a:p>
            <a:pPr marL="266700" lvl="1" indent="-266700">
              <a:lnSpc>
                <a:spcPct val="100000"/>
              </a:lnSpc>
              <a:spcBef>
                <a:spcPts val="200"/>
              </a:spcBef>
              <a:spcAft>
                <a:spcPts val="200"/>
              </a:spcAft>
              <a:buClr>
                <a:srgbClr val="404040"/>
              </a:buClr>
              <a:buSzPct val="100000"/>
              <a:buFont typeface="Arial" charset="0"/>
              <a:buChar char="►"/>
            </a:pPr>
            <a:r>
              <a:rPr lang="fr-FR" sz="1400" dirty="0"/>
              <a:t>Mutualiser avec les autres donneurs d’ordre et acteurs institutionnels le co financement des missions d’assistance à la mise en œuvre d’une politique achat socialement responsable dont les clauses sociales confiées à ‘la Plateforme Clauses Sociales Essonne.</a:t>
            </a:r>
          </a:p>
          <a:p>
            <a:pPr marL="266700" lvl="1" indent="-266700">
              <a:lnSpc>
                <a:spcPct val="100000"/>
              </a:lnSpc>
              <a:spcBef>
                <a:spcPts val="200"/>
              </a:spcBef>
              <a:spcAft>
                <a:spcPts val="200"/>
              </a:spcAft>
              <a:buClr>
                <a:srgbClr val="404040"/>
              </a:buClr>
              <a:buSzPct val="100000"/>
              <a:buFont typeface="Arial" charset="0"/>
              <a:buChar char="►"/>
            </a:pPr>
            <a:r>
              <a:rPr lang="fr-FR" sz="1400" dirty="0"/>
              <a:t>Participer à la capitalisation et à l’harmonisation des bonnes pratiques</a:t>
            </a:r>
          </a:p>
          <a:p>
            <a:pPr marL="266700" lvl="1" indent="-266700">
              <a:lnSpc>
                <a:spcPct val="100000"/>
              </a:lnSpc>
              <a:spcBef>
                <a:spcPts val="200"/>
              </a:spcBef>
              <a:spcAft>
                <a:spcPts val="200"/>
              </a:spcAft>
              <a:buClr>
                <a:srgbClr val="404040"/>
              </a:buClr>
              <a:buSzPct val="100000"/>
              <a:buFont typeface="Arial" charset="0"/>
              <a:buChar char="►"/>
            </a:pPr>
            <a:r>
              <a:rPr lang="fr-FR" sz="1400" dirty="0"/>
              <a:t>Alimenter l’observatoire de l’achat responsable en Essonne porté par la Plateforme Clauses Sociales Essonne.</a:t>
            </a:r>
          </a:p>
          <a:p>
            <a:pPr marL="266700" lvl="1" indent="-266700">
              <a:lnSpc>
                <a:spcPct val="100000"/>
              </a:lnSpc>
              <a:spcBef>
                <a:spcPts val="200"/>
              </a:spcBef>
              <a:spcAft>
                <a:spcPts val="200"/>
              </a:spcAft>
              <a:buClr>
                <a:srgbClr val="404040"/>
              </a:buClr>
              <a:buSzPct val="100000"/>
              <a:buFont typeface="Arial" charset="0"/>
              <a:buChar char="►"/>
            </a:pPr>
            <a:r>
              <a:rPr lang="fr-FR" sz="1400" dirty="0"/>
              <a:t>Participer à l’élaboration des orientations stratégiques de la plateforme </a:t>
            </a:r>
          </a:p>
          <a:p>
            <a:pPr marL="266700" lvl="1" indent="-266700">
              <a:lnSpc>
                <a:spcPct val="100000"/>
              </a:lnSpc>
              <a:spcBef>
                <a:spcPts val="200"/>
              </a:spcBef>
              <a:spcAft>
                <a:spcPts val="200"/>
              </a:spcAft>
              <a:buClr>
                <a:srgbClr val="404040"/>
              </a:buClr>
              <a:buSzPct val="100000"/>
              <a:buFont typeface="Arial" charset="0"/>
              <a:buChar char="►"/>
            </a:pPr>
            <a:r>
              <a:rPr lang="fr-FR" sz="1400" dirty="0"/>
              <a:t>Participer à la gouvernance de la plateforme </a:t>
            </a:r>
          </a:p>
          <a:p>
            <a:pPr marL="266700" lvl="1" indent="-266700">
              <a:lnSpc>
                <a:spcPct val="100000"/>
              </a:lnSpc>
              <a:spcBef>
                <a:spcPts val="200"/>
              </a:spcBef>
              <a:spcAft>
                <a:spcPts val="200"/>
              </a:spcAft>
              <a:buClr>
                <a:srgbClr val="404040"/>
              </a:buClr>
              <a:buSzPct val="100000"/>
              <a:buFont typeface="Arial" charset="0"/>
              <a:buChar char="►"/>
            </a:pPr>
            <a:endParaRPr lang="fr-FR" sz="1400" dirty="0"/>
          </a:p>
          <a:p>
            <a:pPr marL="266700" lvl="1" indent="-266700">
              <a:lnSpc>
                <a:spcPct val="100000"/>
              </a:lnSpc>
              <a:spcBef>
                <a:spcPts val="200"/>
              </a:spcBef>
              <a:spcAft>
                <a:spcPts val="200"/>
              </a:spcAft>
              <a:buClr>
                <a:srgbClr val="404040"/>
              </a:buClr>
              <a:buSzPct val="100000"/>
              <a:buFont typeface="Arial" charset="0"/>
              <a:buChar char="►"/>
            </a:pPr>
            <a:endParaRPr lang="fr-FR" sz="1400" dirty="0"/>
          </a:p>
        </p:txBody>
      </p:sp>
    </p:spTree>
    <p:extLst>
      <p:ext uri="{BB962C8B-B14F-4D97-AF65-F5344CB8AC3E}">
        <p14:creationId xmlns:p14="http://schemas.microsoft.com/office/powerpoint/2010/main" val="419011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34</a:t>
            </a:fld>
            <a:endParaRPr lang="fr-FR" sz="1400" dirty="0">
              <a:solidFill>
                <a:schemeClr val="bg1"/>
              </a:solidFill>
            </a:endParaRPr>
          </a:p>
        </p:txBody>
      </p:sp>
      <p:sp>
        <p:nvSpPr>
          <p:cNvPr id="17" name="Titre 5">
            <a:extLst>
              <a:ext uri="{FF2B5EF4-FFF2-40B4-BE49-F238E27FC236}">
                <a16:creationId xmlns:a16="http://schemas.microsoft.com/office/drawing/2014/main" xmlns="" id="{674B9747-6115-4539-8DFD-129DD6533238}"/>
              </a:ext>
            </a:extLst>
          </p:cNvPr>
          <p:cNvSpPr>
            <a:spLocks noGrp="1"/>
          </p:cNvSpPr>
          <p:nvPr>
            <p:ph type="title"/>
          </p:nvPr>
        </p:nvSpPr>
        <p:spPr>
          <a:xfrm>
            <a:off x="1064568" y="188640"/>
            <a:ext cx="8286808" cy="377825"/>
          </a:xfrm>
        </p:spPr>
        <p:txBody>
          <a:bodyPr/>
          <a:lstStyle/>
          <a:p>
            <a:r>
              <a:rPr lang="fr-FR" dirty="0">
                <a:solidFill>
                  <a:srgbClr val="0070C0"/>
                </a:solidFill>
              </a:rPr>
              <a:t>Les engagements possibles de la Plateforme </a:t>
            </a:r>
            <a:br>
              <a:rPr lang="fr-FR" dirty="0">
                <a:solidFill>
                  <a:srgbClr val="0070C0"/>
                </a:solidFill>
              </a:rPr>
            </a:br>
            <a:r>
              <a:rPr lang="fr-FR" dirty="0">
                <a:solidFill>
                  <a:srgbClr val="0070C0"/>
                </a:solidFill>
              </a:rPr>
              <a:t>– auprès des Donneurs d’ordre partenaires.</a:t>
            </a:r>
            <a:endParaRPr lang="fr-FR" sz="1800" dirty="0">
              <a:solidFill>
                <a:srgbClr val="0070C0"/>
              </a:solidFill>
            </a:endParaRPr>
          </a:p>
        </p:txBody>
      </p:sp>
      <p:sp>
        <p:nvSpPr>
          <p:cNvPr id="15" name="Espace réservé du texte 21">
            <a:extLst>
              <a:ext uri="{FF2B5EF4-FFF2-40B4-BE49-F238E27FC236}">
                <a16:creationId xmlns:a16="http://schemas.microsoft.com/office/drawing/2014/main" xmlns="" id="{3E9476CC-B2E1-42EF-A9F8-A9F4A718C2FD}"/>
              </a:ext>
            </a:extLst>
          </p:cNvPr>
          <p:cNvSpPr txBox="1">
            <a:spLocks/>
          </p:cNvSpPr>
          <p:nvPr/>
        </p:nvSpPr>
        <p:spPr bwMode="auto">
          <a:xfrm>
            <a:off x="560512" y="1484784"/>
            <a:ext cx="8496300" cy="4392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r-FR"/>
            </a:defPPr>
            <a:lvl1pPr marL="266700" lvl="0" indent="-266700" algn="just" eaLnBrk="1" hangingPunct="1">
              <a:lnSpc>
                <a:spcPct val="110000"/>
              </a:lnSpc>
              <a:spcBef>
                <a:spcPts val="200"/>
              </a:spcBef>
              <a:spcAft>
                <a:spcPts val="200"/>
              </a:spcAft>
              <a:buClr>
                <a:srgbClr val="404040"/>
              </a:buClr>
              <a:buSzPct val="100000"/>
              <a:buFont typeface="Arial" charset="0"/>
              <a:buChar char="►"/>
              <a:defRPr sz="1400">
                <a:solidFill>
                  <a:schemeClr val="tx1"/>
                </a:solidFill>
                <a:latin typeface="+mn-lt"/>
                <a:ea typeface="ＭＳ Ｐゴシック" charset="0"/>
              </a:defRPr>
            </a:lvl1pPr>
            <a:lvl2pPr marL="266700" lvl="1" indent="-266700" algn="just" eaLnBrk="1" hangingPunct="1">
              <a:lnSpc>
                <a:spcPct val="100000"/>
              </a:lnSpc>
              <a:spcBef>
                <a:spcPts val="200"/>
              </a:spcBef>
              <a:spcAft>
                <a:spcPts val="200"/>
              </a:spcAft>
              <a:buClr>
                <a:srgbClr val="404040"/>
              </a:buClr>
              <a:buSzPct val="100000"/>
              <a:buFont typeface="Arial" charset="0"/>
              <a:buChar char="►"/>
              <a:defRPr sz="1400">
                <a:solidFill>
                  <a:schemeClr val="tx1"/>
                </a:solidFill>
                <a:latin typeface="+mn-lt"/>
                <a:ea typeface="ＭＳ Ｐゴシック" charset="0"/>
              </a:defRPr>
            </a:lvl2pPr>
            <a:lvl3pPr marL="623888" indent="-173038" algn="just" eaLnBrk="1" hangingPunct="1">
              <a:lnSpc>
                <a:spcPct val="110000"/>
              </a:lnSpc>
              <a:spcBef>
                <a:spcPct val="10000"/>
              </a:spcBef>
              <a:spcAft>
                <a:spcPct val="10000"/>
              </a:spcAft>
              <a:buClr>
                <a:srgbClr val="FF6600"/>
              </a:buClr>
              <a:buFont typeface="Wingdings" pitchFamily="2" charset="2"/>
              <a:buChar char="l"/>
              <a:defRPr sz="1200">
                <a:latin typeface="+mn-lt"/>
                <a:ea typeface="ＭＳ Ｐゴシック" charset="0"/>
              </a:defRPr>
            </a:lvl3pPr>
            <a:lvl4pPr marL="889000" indent="-180975" algn="just" eaLnBrk="1"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eaLnBrk="1"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fontAlgn="base">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fontAlgn="base">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fontAlgn="base">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fontAlgn="base">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lvl="1"/>
            <a:r>
              <a:rPr lang="fr-FR" dirty="0"/>
              <a:t>Accompagnement – étude amont et appui à la mise en œuvre opérationnelle d’une politique Achat socialement responsable, et donc notamment des démarches d’intégration des Clauses sociales dans les marchés.</a:t>
            </a:r>
          </a:p>
          <a:p>
            <a:pPr lvl="1"/>
            <a:r>
              <a:rPr lang="fr-FR" dirty="0"/>
              <a:t>Assistance à l’identification des opportunités d’achat (marché et hors marché) représentant des leviers d’insertion locale.</a:t>
            </a:r>
          </a:p>
          <a:p>
            <a:pPr lvl="1"/>
            <a:r>
              <a:rPr lang="fr-FR" dirty="0"/>
              <a:t>Assistance à la promotion et la connaissance des acteurs de l’Insertion par l’activité économique et de l’Handicap du Département de l’Essonne. (Appui </a:t>
            </a:r>
            <a:r>
              <a:rPr lang="fr-FR" dirty="0" err="1"/>
              <a:t>sourçage</a:t>
            </a:r>
            <a:r>
              <a:rPr lang="fr-FR" dirty="0"/>
              <a:t> ciblé)</a:t>
            </a:r>
          </a:p>
          <a:p>
            <a:pPr lvl="1"/>
            <a:r>
              <a:rPr lang="fr-FR" dirty="0"/>
              <a:t>Assistance pour la rédaction des pièces du marchés valides sur le plan juridique et tenant compte de la jurisprudence</a:t>
            </a:r>
          </a:p>
          <a:p>
            <a:pPr lvl="1"/>
            <a:r>
              <a:rPr lang="fr-FR" dirty="0"/>
              <a:t>Assistance à l’analyse des offres sur les critères d’insertion</a:t>
            </a:r>
          </a:p>
          <a:p>
            <a:pPr lvl="1"/>
            <a:r>
              <a:rPr lang="fr-FR" dirty="0"/>
              <a:t>Suivi et évaluation du dispositif.</a:t>
            </a:r>
          </a:p>
          <a:p>
            <a:r>
              <a:rPr lang="fr-FR" dirty="0"/>
              <a:t>Anticiper le besoin de formation si nécessaire</a:t>
            </a:r>
          </a:p>
          <a:p>
            <a:r>
              <a:rPr lang="fr-FR" dirty="0"/>
              <a:t>Mettre en relation l’entreprise et le réseau Emploi-Insertion professionnelle de la plate-forme partenariale, présentation de candidats</a:t>
            </a:r>
          </a:p>
          <a:p>
            <a:r>
              <a:rPr lang="fr-FR" dirty="0"/>
              <a:t>Rechercher de solutions adaptées aux entreprises en termes de formation et d’accompagnement des demandeurs d’emploi</a:t>
            </a:r>
          </a:p>
          <a:p>
            <a:pPr lvl="1"/>
            <a:endParaRPr lang="fr-FR" dirty="0"/>
          </a:p>
          <a:p>
            <a:pPr lvl="1"/>
            <a:endParaRPr lang="fr-FR" dirty="0"/>
          </a:p>
        </p:txBody>
      </p:sp>
    </p:spTree>
    <p:extLst>
      <p:ext uri="{BB962C8B-B14F-4D97-AF65-F5344CB8AC3E}">
        <p14:creationId xmlns:p14="http://schemas.microsoft.com/office/powerpoint/2010/main" val="142549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35</a:t>
            </a:fld>
            <a:endParaRPr lang="fr-FR" sz="1400" dirty="0">
              <a:solidFill>
                <a:schemeClr val="bg1"/>
              </a:solidFill>
            </a:endParaRPr>
          </a:p>
        </p:txBody>
      </p:sp>
      <p:sp>
        <p:nvSpPr>
          <p:cNvPr id="17" name="Titre 5">
            <a:extLst>
              <a:ext uri="{FF2B5EF4-FFF2-40B4-BE49-F238E27FC236}">
                <a16:creationId xmlns:a16="http://schemas.microsoft.com/office/drawing/2014/main" xmlns="" id="{674B9747-6115-4539-8DFD-129DD6533238}"/>
              </a:ext>
            </a:extLst>
          </p:cNvPr>
          <p:cNvSpPr>
            <a:spLocks noGrp="1"/>
          </p:cNvSpPr>
          <p:nvPr>
            <p:ph type="title"/>
          </p:nvPr>
        </p:nvSpPr>
        <p:spPr>
          <a:xfrm>
            <a:off x="1224302" y="260648"/>
            <a:ext cx="8286808" cy="377825"/>
          </a:xfrm>
        </p:spPr>
        <p:txBody>
          <a:bodyPr/>
          <a:lstStyle/>
          <a:p>
            <a:r>
              <a:rPr lang="fr-FR" dirty="0">
                <a:solidFill>
                  <a:srgbClr val="0070C0"/>
                </a:solidFill>
              </a:rPr>
              <a:t>Les engagements possibles de la Plateforme </a:t>
            </a:r>
            <a:br>
              <a:rPr lang="fr-FR" dirty="0">
                <a:solidFill>
                  <a:srgbClr val="0070C0"/>
                </a:solidFill>
              </a:rPr>
            </a:br>
            <a:r>
              <a:rPr lang="fr-FR" dirty="0">
                <a:solidFill>
                  <a:srgbClr val="0070C0"/>
                </a:solidFill>
              </a:rPr>
              <a:t>– auprès des Donneurs d’ordre partenaires.</a:t>
            </a:r>
            <a:endParaRPr lang="fr-FR" sz="1800" dirty="0">
              <a:solidFill>
                <a:srgbClr val="0070C0"/>
              </a:solidFill>
            </a:endParaRPr>
          </a:p>
        </p:txBody>
      </p:sp>
      <p:sp>
        <p:nvSpPr>
          <p:cNvPr id="15" name="Espace réservé du texte 21">
            <a:extLst>
              <a:ext uri="{FF2B5EF4-FFF2-40B4-BE49-F238E27FC236}">
                <a16:creationId xmlns:a16="http://schemas.microsoft.com/office/drawing/2014/main" xmlns="" id="{3E9476CC-B2E1-42EF-A9F8-A9F4A718C2FD}"/>
              </a:ext>
            </a:extLst>
          </p:cNvPr>
          <p:cNvSpPr txBox="1">
            <a:spLocks/>
          </p:cNvSpPr>
          <p:nvPr/>
        </p:nvSpPr>
        <p:spPr bwMode="auto">
          <a:xfrm>
            <a:off x="416496" y="1357297"/>
            <a:ext cx="8496300" cy="5256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lvl="0"/>
            <a:r>
              <a:rPr lang="fr-FR" sz="1400" dirty="0">
                <a:solidFill>
                  <a:schemeClr val="tx1"/>
                </a:solidFill>
              </a:rPr>
              <a:t>Négocier si nécessaire avec les entreprises les modalités d’exécution de la clause d’insertion, </a:t>
            </a:r>
          </a:p>
          <a:p>
            <a:pPr lvl="0"/>
            <a:r>
              <a:rPr lang="fr-FR" sz="1400" dirty="0">
                <a:solidFill>
                  <a:schemeClr val="tx1"/>
                </a:solidFill>
              </a:rPr>
              <a:t>Suivre les bénéficiaires des clauses d’insertion en lien avec le réseau Emploi Insertion Professionnelle</a:t>
            </a:r>
          </a:p>
          <a:p>
            <a:pPr lvl="0"/>
            <a:r>
              <a:rPr lang="fr-FR" sz="1400" dirty="0">
                <a:solidFill>
                  <a:schemeClr val="tx1"/>
                </a:solidFill>
              </a:rPr>
              <a:t>Suivre l’application des clauses </a:t>
            </a:r>
            <a:r>
              <a:rPr lang="fr-FR" sz="1400" dirty="0"/>
              <a:t>d’insertion et du respect des engagements,</a:t>
            </a:r>
          </a:p>
          <a:p>
            <a:pPr marL="266700" lvl="1" indent="-266700">
              <a:lnSpc>
                <a:spcPct val="100000"/>
              </a:lnSpc>
              <a:spcBef>
                <a:spcPts val="600"/>
              </a:spcBef>
              <a:spcAft>
                <a:spcPts val="600"/>
              </a:spcAft>
              <a:buClr>
                <a:srgbClr val="404040"/>
              </a:buClr>
              <a:buSzPct val="100000"/>
              <a:buFont typeface="Arial" charset="0"/>
              <a:buChar char="►"/>
            </a:pPr>
            <a:r>
              <a:rPr lang="fr-FR" sz="1400" dirty="0"/>
              <a:t>Elaboration d’un </a:t>
            </a:r>
            <a:r>
              <a:rPr lang="fr-FR" sz="1400" dirty="0" err="1"/>
              <a:t>reporting</a:t>
            </a:r>
            <a:r>
              <a:rPr lang="fr-FR" sz="1400" dirty="0"/>
              <a:t> quantitatif et qualitatif – mesure de l’impact du dispositif sur l’insertion.</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Organisation de temps d’échanges des pratiques entre pairs.</a:t>
            </a:r>
          </a:p>
          <a:p>
            <a:pPr marL="266700" lvl="1" indent="-266700">
              <a:lnSpc>
                <a:spcPct val="100000"/>
              </a:lnSpc>
              <a:spcBef>
                <a:spcPts val="600"/>
              </a:spcBef>
              <a:spcAft>
                <a:spcPts val="600"/>
              </a:spcAft>
              <a:buClr>
                <a:srgbClr val="404040"/>
              </a:buClr>
              <a:buSzPct val="100000"/>
              <a:buFont typeface="Arial" charset="0"/>
              <a:buChar char="►"/>
            </a:pPr>
            <a:r>
              <a:rPr lang="fr-FR" sz="1400" dirty="0"/>
              <a:t>Diffusion d’information départementale et régionale sur les bonnes pratiques en prenant appui sur la MACS notamment.</a:t>
            </a:r>
          </a:p>
          <a:p>
            <a:pPr marL="266700" lvl="1" indent="-266700">
              <a:lnSpc>
                <a:spcPct val="100000"/>
              </a:lnSpc>
              <a:spcBef>
                <a:spcPts val="600"/>
              </a:spcBef>
              <a:spcAft>
                <a:spcPts val="600"/>
              </a:spcAft>
              <a:buClr>
                <a:srgbClr val="404040"/>
              </a:buClr>
              <a:buSzPct val="100000"/>
              <a:buFont typeface="Arial" charset="0"/>
              <a:buChar char="►"/>
            </a:pPr>
            <a:r>
              <a:rPr lang="fr-FR" sz="1400" dirty="0"/>
              <a:t>Valorisation et Communication avec votre accord sur vos engagements, leur concrétisation auprès de l’ensemble des partenaires signataires de la Charte départementale.</a:t>
            </a:r>
          </a:p>
          <a:p>
            <a:pPr marL="266700" lvl="1" indent="-266700">
              <a:lnSpc>
                <a:spcPct val="100000"/>
              </a:lnSpc>
              <a:spcBef>
                <a:spcPts val="600"/>
              </a:spcBef>
              <a:spcAft>
                <a:spcPts val="600"/>
              </a:spcAft>
              <a:buClr>
                <a:srgbClr val="404040"/>
              </a:buClr>
              <a:buSzPct val="100000"/>
              <a:buFont typeface="Arial" charset="0"/>
              <a:buChar char="►"/>
            </a:pPr>
            <a:r>
              <a:rPr lang="fr-FR" sz="1400" dirty="0"/>
              <a:t>Accompagnement de tous donneurs d’ordre du Département de l’Essonne (une convention de partenariat décrivant les modalités d’intervention sera mise en place).</a:t>
            </a:r>
          </a:p>
          <a:p>
            <a:pPr marL="266700" lvl="1" indent="-266700">
              <a:lnSpc>
                <a:spcPct val="100000"/>
              </a:lnSpc>
              <a:spcBef>
                <a:spcPts val="600"/>
              </a:spcBef>
              <a:spcAft>
                <a:spcPts val="600"/>
              </a:spcAft>
              <a:buClr>
                <a:srgbClr val="404040"/>
              </a:buClr>
              <a:buSzPct val="100000"/>
              <a:buFont typeface="Arial" charset="0"/>
              <a:buChar char="►"/>
            </a:pPr>
            <a:r>
              <a:rPr lang="fr-FR" sz="1400" dirty="0"/>
              <a:t>Associer les acteurs à la gouvernance du projet.</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deux comités techniques par an permettant de suivre le dispositif sur l’angle ‘public’.</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un comité de pilotage annuel associant l’ensemble des parties prenantes.</a:t>
            </a:r>
          </a:p>
          <a:p>
            <a:pPr marL="266700" lvl="1" indent="-266700">
              <a:lnSpc>
                <a:spcPct val="100000"/>
              </a:lnSpc>
              <a:spcBef>
                <a:spcPts val="600"/>
              </a:spcBef>
              <a:spcAft>
                <a:spcPts val="600"/>
              </a:spcAft>
              <a:buClr>
                <a:srgbClr val="404040"/>
              </a:buClr>
              <a:buSzPct val="100000"/>
              <a:buFont typeface="Arial" charset="0"/>
              <a:buChar char="►"/>
            </a:pPr>
            <a:endParaRPr lang="fr-FR" sz="1400" dirty="0"/>
          </a:p>
          <a:p>
            <a:pPr marL="266700" lvl="1" indent="-266700">
              <a:lnSpc>
                <a:spcPct val="100000"/>
              </a:lnSpc>
              <a:spcBef>
                <a:spcPts val="600"/>
              </a:spcBef>
              <a:spcAft>
                <a:spcPts val="600"/>
              </a:spcAft>
              <a:buClr>
                <a:srgbClr val="404040"/>
              </a:buClr>
              <a:buSzPct val="100000"/>
              <a:buFont typeface="Arial" charset="0"/>
              <a:buChar char="►"/>
            </a:pPr>
            <a:endParaRPr lang="fr-FR" sz="1400" dirty="0"/>
          </a:p>
        </p:txBody>
      </p:sp>
    </p:spTree>
    <p:extLst>
      <p:ext uri="{BB962C8B-B14F-4D97-AF65-F5344CB8AC3E}">
        <p14:creationId xmlns:p14="http://schemas.microsoft.com/office/powerpoint/2010/main" val="1199143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des réseaux de l’insertion : Act’Essonne et GESAT</a:t>
            </a:r>
            <a:endParaRPr lang="fr-FR" sz="1600" i="1" dirty="0">
              <a:solidFill>
                <a:srgbClr val="0070C0"/>
              </a:solidFill>
            </a:endParaRP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36</a:t>
            </a:fld>
            <a:endParaRPr lang="fr-FR" sz="1400" dirty="0">
              <a:solidFill>
                <a:schemeClr val="bg1"/>
              </a:solidFill>
            </a:endParaRPr>
          </a:p>
        </p:txBody>
      </p:sp>
      <p:sp>
        <p:nvSpPr>
          <p:cNvPr id="7" name="Espace réservé du texte 21">
            <a:extLst>
              <a:ext uri="{FF2B5EF4-FFF2-40B4-BE49-F238E27FC236}">
                <a16:creationId xmlns:a16="http://schemas.microsoft.com/office/drawing/2014/main" xmlns="" id="{419AAD12-382C-4246-AAB5-769E60BFE6DF}"/>
              </a:ext>
            </a:extLst>
          </p:cNvPr>
          <p:cNvSpPr txBox="1">
            <a:spLocks/>
          </p:cNvSpPr>
          <p:nvPr/>
        </p:nvSpPr>
        <p:spPr bwMode="auto">
          <a:xfrm>
            <a:off x="776536" y="908720"/>
            <a:ext cx="8496300" cy="53285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600"/>
              </a:spcBef>
              <a:spcAft>
                <a:spcPts val="600"/>
              </a:spcAft>
              <a:buClr>
                <a:srgbClr val="404040"/>
              </a:buClr>
              <a:buSzPct val="100000"/>
              <a:buFont typeface="Arial" charset="0"/>
              <a:buChar char="►"/>
            </a:pPr>
            <a:r>
              <a:rPr lang="fr-FR" sz="1400" dirty="0"/>
              <a:t>Participer au côté de la Plateforme à la promotion du dispositif et découverte de l’IAE et le secteur de l’handicap.</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l’élaboration d’un plan d’actions en direction des donneurs d’ordre (consultation des réseaux par les facilitateurs dans les phases de diagnostics des achats responsables, information sur les modalités juridiques, mise en place de projets connexes à la clause, etc.)</a:t>
            </a:r>
          </a:p>
          <a:p>
            <a:pPr marL="266700" lvl="1" indent="-266700">
              <a:lnSpc>
                <a:spcPct val="100000"/>
              </a:lnSpc>
              <a:spcBef>
                <a:spcPts val="600"/>
              </a:spcBef>
              <a:spcAft>
                <a:spcPts val="600"/>
              </a:spcAft>
              <a:buClr>
                <a:srgbClr val="404040"/>
              </a:buClr>
              <a:buSzPct val="100000"/>
              <a:buFont typeface="Arial" charset="0"/>
              <a:buChar char="►"/>
            </a:pPr>
            <a:r>
              <a:rPr lang="fr-FR" sz="1400" dirty="0"/>
              <a:t>Les réseaux mobilisent les structures membres dans le dispositif.</a:t>
            </a:r>
          </a:p>
          <a:p>
            <a:pPr marL="266700" lvl="1" indent="-266700">
              <a:lnSpc>
                <a:spcPct val="100000"/>
              </a:lnSpc>
              <a:spcBef>
                <a:spcPts val="600"/>
              </a:spcBef>
              <a:spcAft>
                <a:spcPts val="600"/>
              </a:spcAft>
              <a:buClr>
                <a:srgbClr val="404040"/>
              </a:buClr>
              <a:buSzPct val="100000"/>
              <a:buFont typeface="Arial" charset="0"/>
              <a:buChar char="►"/>
            </a:pPr>
            <a:r>
              <a:rPr lang="fr-FR" sz="1400" dirty="0"/>
              <a:t>Les réseaux  peuvent accompagner les structures dans leurs réponses individuelles et collectives.</a:t>
            </a:r>
          </a:p>
          <a:p>
            <a:pPr marL="266700" lvl="1" indent="-266700">
              <a:lnSpc>
                <a:spcPct val="100000"/>
              </a:lnSpc>
              <a:spcBef>
                <a:spcPts val="600"/>
              </a:spcBef>
              <a:spcAft>
                <a:spcPts val="600"/>
              </a:spcAft>
              <a:buClr>
                <a:srgbClr val="404040"/>
              </a:buClr>
              <a:buSzPct val="100000"/>
              <a:buFont typeface="Arial" charset="0"/>
              <a:buChar char="►"/>
            </a:pPr>
            <a:r>
              <a:rPr lang="fr-FR" sz="1400" dirty="0"/>
              <a:t>Informer les structures d’insertion sur le rôle des facilitateurs </a:t>
            </a:r>
          </a:p>
          <a:p>
            <a:pPr marL="266700" lvl="1" indent="-266700">
              <a:lnSpc>
                <a:spcPct val="100000"/>
              </a:lnSpc>
              <a:spcBef>
                <a:spcPts val="600"/>
              </a:spcBef>
              <a:spcAft>
                <a:spcPts val="600"/>
              </a:spcAft>
              <a:buClr>
                <a:srgbClr val="404040"/>
              </a:buClr>
              <a:buSzPct val="100000"/>
              <a:buFont typeface="Arial" charset="0"/>
              <a:buChar char="►"/>
            </a:pPr>
            <a:r>
              <a:rPr lang="fr-FR" sz="1400" dirty="0"/>
              <a:t>Produire un guide local de l’IAE/ Handicap à destination des facilitateurs, donneurs d’ordre, entreprises, acteurs de l’emploi</a:t>
            </a:r>
          </a:p>
          <a:p>
            <a:pPr marL="266700" lvl="1" indent="-266700">
              <a:lnSpc>
                <a:spcPct val="100000"/>
              </a:lnSpc>
              <a:spcBef>
                <a:spcPts val="600"/>
              </a:spcBef>
              <a:spcAft>
                <a:spcPts val="600"/>
              </a:spcAft>
              <a:buClr>
                <a:srgbClr val="404040"/>
              </a:buClr>
              <a:buSzPct val="100000"/>
              <a:buFont typeface="Arial" charset="0"/>
              <a:buChar char="►"/>
            </a:pPr>
            <a:r>
              <a:rPr lang="fr-FR" sz="1400" dirty="0"/>
              <a:t>Co</a:t>
            </a:r>
            <a:r>
              <a:rPr lang="fr-FR" sz="1400" dirty="0">
                <a:solidFill>
                  <a:srgbClr val="FF0000"/>
                </a:solidFill>
              </a:rPr>
              <a:t>-</a:t>
            </a:r>
            <a:r>
              <a:rPr lang="fr-FR" sz="1400" dirty="0"/>
              <a:t>animer les événements et mobiliser les SIAE</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l’ingénierie de formation et d’adaptation des publics prioritaires</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activement aux actions de communication</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capitalisation et à l’harmonisation des bonnes pratiques</a:t>
            </a:r>
          </a:p>
          <a:p>
            <a:pPr marL="266700" lvl="1" indent="-266700">
              <a:lnSpc>
                <a:spcPct val="100000"/>
              </a:lnSpc>
              <a:spcBef>
                <a:spcPts val="600"/>
              </a:spcBef>
              <a:spcAft>
                <a:spcPts val="600"/>
              </a:spcAft>
              <a:buClr>
                <a:srgbClr val="404040"/>
              </a:buClr>
              <a:buSzPct val="100000"/>
              <a:buFont typeface="Arial" charset="0"/>
              <a:buChar char="►"/>
            </a:pPr>
            <a:r>
              <a:rPr lang="fr-FR" sz="1400" dirty="0"/>
              <a:t>Alimenter l’observatoire de l’achat responsable en Essonne</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l’élaboration des orientations stratégiques de la plateforme </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gouvernance de la plateforme </a:t>
            </a:r>
          </a:p>
        </p:txBody>
      </p:sp>
    </p:spTree>
    <p:extLst>
      <p:ext uri="{BB962C8B-B14F-4D97-AF65-F5344CB8AC3E}">
        <p14:creationId xmlns:p14="http://schemas.microsoft.com/office/powerpoint/2010/main" val="2130386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 la Plateforme </a:t>
            </a:r>
            <a:br>
              <a:rPr lang="fr-FR" dirty="0">
                <a:solidFill>
                  <a:srgbClr val="0070C0"/>
                </a:solidFill>
              </a:rPr>
            </a:br>
            <a:r>
              <a:rPr lang="fr-FR" dirty="0">
                <a:solidFill>
                  <a:srgbClr val="0070C0"/>
                </a:solidFill>
              </a:rPr>
              <a:t>– auprès des SIAE et Secteur protégé.</a:t>
            </a:r>
            <a:endParaRPr lang="fr-FR" sz="1600" i="1" dirty="0">
              <a:solidFill>
                <a:srgbClr val="0070C0"/>
              </a:solidFill>
            </a:endParaRP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37</a:t>
            </a:fld>
            <a:endParaRPr lang="fr-FR" sz="1400" dirty="0">
              <a:solidFill>
                <a:schemeClr val="bg1"/>
              </a:solidFill>
            </a:endParaRPr>
          </a:p>
        </p:txBody>
      </p:sp>
      <p:sp>
        <p:nvSpPr>
          <p:cNvPr id="7" name="Espace réservé du texte 21">
            <a:extLst>
              <a:ext uri="{FF2B5EF4-FFF2-40B4-BE49-F238E27FC236}">
                <a16:creationId xmlns:a16="http://schemas.microsoft.com/office/drawing/2014/main" xmlns="" id="{419AAD12-382C-4246-AAB5-769E60BFE6DF}"/>
              </a:ext>
            </a:extLst>
          </p:cNvPr>
          <p:cNvSpPr txBox="1">
            <a:spLocks/>
          </p:cNvSpPr>
          <p:nvPr/>
        </p:nvSpPr>
        <p:spPr bwMode="auto">
          <a:xfrm>
            <a:off x="742950" y="1124744"/>
            <a:ext cx="8496300" cy="4104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valorisation de leurs savoir-faire auprès des donneurs d’ordre.</a:t>
            </a:r>
          </a:p>
          <a:p>
            <a:pPr marL="266700" lvl="1" indent="-266700">
              <a:lnSpc>
                <a:spcPct val="100000"/>
              </a:lnSpc>
              <a:spcBef>
                <a:spcPts val="600"/>
              </a:spcBef>
              <a:spcAft>
                <a:spcPts val="600"/>
              </a:spcAft>
              <a:buClr>
                <a:srgbClr val="404040"/>
              </a:buClr>
              <a:buSzPct val="100000"/>
              <a:buFont typeface="Arial" charset="0"/>
              <a:buChar char="►"/>
            </a:pPr>
            <a:r>
              <a:rPr lang="fr-FR" sz="1400" dirty="0"/>
              <a:t>Etre en veille sur les opportunités d’achats accessibles aux SIAE /Secteur protégé.</a:t>
            </a:r>
          </a:p>
          <a:p>
            <a:pPr marL="266700" lvl="1" indent="-266700">
              <a:lnSpc>
                <a:spcPct val="100000"/>
              </a:lnSpc>
              <a:spcBef>
                <a:spcPts val="600"/>
              </a:spcBef>
              <a:spcAft>
                <a:spcPts val="600"/>
              </a:spcAft>
              <a:buClr>
                <a:srgbClr val="404040"/>
              </a:buClr>
              <a:buSzPct val="100000"/>
              <a:buFont typeface="Arial" charset="0"/>
              <a:buChar char="►"/>
            </a:pPr>
            <a:r>
              <a:rPr lang="fr-FR" sz="1400" dirty="0"/>
              <a:t>Accompagner la mise en œuvre de marchés réservés quand la nature et l’objet du marché sont adaptés.</a:t>
            </a:r>
          </a:p>
          <a:p>
            <a:pPr marL="266700" lvl="1" indent="-266700">
              <a:lnSpc>
                <a:spcPct val="100000"/>
              </a:lnSpc>
              <a:spcBef>
                <a:spcPts val="600"/>
              </a:spcBef>
              <a:spcAft>
                <a:spcPts val="600"/>
              </a:spcAft>
              <a:buClr>
                <a:srgbClr val="404040"/>
              </a:buClr>
              <a:buSzPct val="100000"/>
              <a:buFont typeface="Arial" charset="0"/>
              <a:buChar char="►"/>
            </a:pPr>
            <a:r>
              <a:rPr lang="fr-FR" sz="1400" dirty="0"/>
              <a:t>Diffuser l’information sur les offres d’emploi ‘clauses’ permettant des suites de parcours aux salariés.</a:t>
            </a:r>
          </a:p>
          <a:p>
            <a:pPr marL="266700" lvl="1" indent="-266700">
              <a:lnSpc>
                <a:spcPct val="100000"/>
              </a:lnSpc>
              <a:spcBef>
                <a:spcPts val="600"/>
              </a:spcBef>
              <a:spcAft>
                <a:spcPts val="600"/>
              </a:spcAft>
              <a:buClr>
                <a:srgbClr val="404040"/>
              </a:buClr>
              <a:buSzPct val="100000"/>
              <a:buFont typeface="Arial" charset="0"/>
              <a:buChar char="►"/>
            </a:pPr>
            <a:r>
              <a:rPr lang="fr-FR" sz="1400" dirty="0"/>
              <a:t>Accompagner et suivre dans et après l’emploi, les salariés mis à l’emploi dans le cadre des clauses d’insertion</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des échanges d’informations réguliers sur l’activité de la Plateforme.</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l’organisation d’évènements de promotion des SIAE, et rapprochement avec les entreprises.</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un comité technique départemental SIAE-</a:t>
            </a:r>
            <a:r>
              <a:rPr lang="fr-FR" sz="1400" dirty="0" err="1"/>
              <a:t>Esat</a:t>
            </a:r>
            <a:r>
              <a:rPr lang="fr-FR" sz="1400" dirty="0"/>
              <a:t> et clauses sociales.</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une formation collective annuelle sur la réponse aux marchés publics.</a:t>
            </a:r>
          </a:p>
          <a:p>
            <a:pPr marL="266700" lvl="1" indent="-266700">
              <a:lnSpc>
                <a:spcPct val="100000"/>
              </a:lnSpc>
              <a:spcBef>
                <a:spcPts val="600"/>
              </a:spcBef>
              <a:spcAft>
                <a:spcPts val="600"/>
              </a:spcAft>
              <a:buClr>
                <a:srgbClr val="404040"/>
              </a:buClr>
              <a:buSzPct val="100000"/>
              <a:buFont typeface="Arial" charset="0"/>
              <a:buChar char="►"/>
            </a:pPr>
            <a:r>
              <a:rPr lang="fr-FR" sz="1400" dirty="0"/>
              <a:t>Associer les acteurs à la gouvernance du projet.</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deux comités techniques par an permettant de suivre le dispositif sur l’angle ‘SIAE – Secteur protégé’.</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un comité de pilotage annuel associant l’ensemble des parties prenantes.</a:t>
            </a:r>
          </a:p>
          <a:p>
            <a:pPr marL="266700" lvl="1" indent="-266700">
              <a:lnSpc>
                <a:spcPct val="100000"/>
              </a:lnSpc>
              <a:spcBef>
                <a:spcPts val="600"/>
              </a:spcBef>
              <a:spcAft>
                <a:spcPts val="600"/>
              </a:spcAft>
              <a:buClr>
                <a:srgbClr val="404040"/>
              </a:buClr>
              <a:buSzPct val="100000"/>
              <a:buFont typeface="Arial" charset="0"/>
              <a:buChar char="►"/>
            </a:pPr>
            <a:endParaRPr lang="fr-FR" sz="1400" dirty="0"/>
          </a:p>
          <a:p>
            <a:pPr marL="0" lvl="1" indent="0">
              <a:lnSpc>
                <a:spcPct val="100000"/>
              </a:lnSpc>
              <a:spcBef>
                <a:spcPts val="600"/>
              </a:spcBef>
              <a:spcAft>
                <a:spcPts val="600"/>
              </a:spcAft>
              <a:buClr>
                <a:srgbClr val="404040"/>
              </a:buClr>
              <a:buSzPct val="100000"/>
              <a:buNone/>
            </a:pPr>
            <a:endParaRPr lang="fr-FR" sz="1400" dirty="0"/>
          </a:p>
        </p:txBody>
      </p:sp>
    </p:spTree>
    <p:extLst>
      <p:ext uri="{BB962C8B-B14F-4D97-AF65-F5344CB8AC3E}">
        <p14:creationId xmlns:p14="http://schemas.microsoft.com/office/powerpoint/2010/main" val="2172603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des acteurs de l’emploi et de la formation (prescripteurs, accompagnateurs, OF)</a:t>
            </a:r>
            <a:endParaRPr lang="fr-FR" sz="1600" i="1" dirty="0">
              <a:solidFill>
                <a:srgbClr val="0070C0"/>
              </a:solidFill>
            </a:endParaRP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38</a:t>
            </a:fld>
            <a:endParaRPr lang="fr-FR" sz="1400" dirty="0">
              <a:solidFill>
                <a:schemeClr val="bg1"/>
              </a:solidFill>
            </a:endParaRPr>
          </a:p>
        </p:txBody>
      </p:sp>
      <p:sp>
        <p:nvSpPr>
          <p:cNvPr id="7" name="Espace réservé du texte 21">
            <a:extLst>
              <a:ext uri="{FF2B5EF4-FFF2-40B4-BE49-F238E27FC236}">
                <a16:creationId xmlns:a16="http://schemas.microsoft.com/office/drawing/2014/main" xmlns="" id="{419AAD12-382C-4246-AAB5-769E60BFE6DF}"/>
              </a:ext>
            </a:extLst>
          </p:cNvPr>
          <p:cNvSpPr txBox="1">
            <a:spLocks/>
          </p:cNvSpPr>
          <p:nvPr/>
        </p:nvSpPr>
        <p:spPr bwMode="auto">
          <a:xfrm>
            <a:off x="776536" y="1268760"/>
            <a:ext cx="8496300" cy="4104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600"/>
              </a:spcBef>
              <a:spcAft>
                <a:spcPts val="600"/>
              </a:spcAft>
              <a:buClr>
                <a:srgbClr val="404040"/>
              </a:buClr>
              <a:buSzPct val="100000"/>
              <a:buFont typeface="Arial" charset="0"/>
              <a:buChar char="►"/>
            </a:pPr>
            <a:r>
              <a:rPr lang="fr-FR" sz="1400" dirty="0"/>
              <a:t>Informer les publics éligibles aux clauses d’insertion sur les opportunités d’emploi </a:t>
            </a:r>
          </a:p>
          <a:p>
            <a:pPr marL="266700" lvl="1" indent="-266700">
              <a:lnSpc>
                <a:spcPct val="100000"/>
              </a:lnSpc>
              <a:spcBef>
                <a:spcPts val="600"/>
              </a:spcBef>
              <a:spcAft>
                <a:spcPts val="600"/>
              </a:spcAft>
              <a:buClr>
                <a:srgbClr val="404040"/>
              </a:buClr>
              <a:buSzPct val="100000"/>
              <a:buFont typeface="Arial" charset="0"/>
              <a:buChar char="►"/>
            </a:pPr>
            <a:r>
              <a:rPr lang="fr-FR" sz="1400" dirty="0"/>
              <a:t>Proposer des candidats éligibles aux clauses d’insertion </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a:t>
            </a:r>
            <a:r>
              <a:rPr lang="fr-FR" sz="1400" dirty="0">
                <a:solidFill>
                  <a:srgbClr val="FF0000"/>
                </a:solidFill>
              </a:rPr>
              <a:t>,</a:t>
            </a:r>
            <a:r>
              <a:rPr lang="fr-FR" sz="1400" dirty="0"/>
              <a:t> au côté des facilitateurs</a:t>
            </a:r>
            <a:r>
              <a:rPr lang="fr-FR" sz="1400" dirty="0">
                <a:solidFill>
                  <a:srgbClr val="FF0000"/>
                </a:solidFill>
              </a:rPr>
              <a:t>,</a:t>
            </a:r>
            <a:r>
              <a:rPr lang="fr-FR" sz="1400" dirty="0"/>
              <a:t> à la mise en œuvre de parcours de formation en amont, pendant et/ou aval à la clause sociale.</a:t>
            </a:r>
          </a:p>
          <a:p>
            <a:pPr marL="266700" lvl="1" indent="-266700">
              <a:lnSpc>
                <a:spcPct val="100000"/>
              </a:lnSpc>
              <a:spcBef>
                <a:spcPts val="600"/>
              </a:spcBef>
              <a:spcAft>
                <a:spcPts val="600"/>
              </a:spcAft>
              <a:buClr>
                <a:srgbClr val="404040"/>
              </a:buClr>
              <a:buSzPct val="100000"/>
              <a:buFont typeface="Arial" charset="0"/>
              <a:buChar char="►"/>
            </a:pPr>
            <a:r>
              <a:rPr lang="fr-FR" sz="1400" dirty="0"/>
              <a:t>Accompagner et suivre, dans et après l’emploi, les salariés mis à l’emploi dans le cadre des clauses d’insertion – relayer les informations aux facilitateurs.</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des échanges d’informations réguliers avec les facilitateurs.</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capitalisation et à l’harmonisation des bonnes pratiques</a:t>
            </a:r>
          </a:p>
          <a:p>
            <a:pPr marL="266700" lvl="1" indent="-266700">
              <a:lnSpc>
                <a:spcPct val="100000"/>
              </a:lnSpc>
              <a:spcBef>
                <a:spcPts val="600"/>
              </a:spcBef>
              <a:spcAft>
                <a:spcPts val="600"/>
              </a:spcAft>
              <a:buClr>
                <a:srgbClr val="404040"/>
              </a:buClr>
              <a:buSzPct val="100000"/>
              <a:buFont typeface="Arial" charset="0"/>
              <a:buChar char="►"/>
            </a:pPr>
            <a:r>
              <a:rPr lang="fr-FR" sz="1400" dirty="0"/>
              <a:t>Alimenter l’observatoire de l’achat responsable en Essonne</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l’élaboration des orientations stratégiques de la plateforme </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gouvernance de la plateforme </a:t>
            </a:r>
          </a:p>
          <a:p>
            <a:pPr marL="0" lvl="1" indent="0">
              <a:lnSpc>
                <a:spcPct val="100000"/>
              </a:lnSpc>
              <a:spcBef>
                <a:spcPts val="600"/>
              </a:spcBef>
              <a:spcAft>
                <a:spcPts val="600"/>
              </a:spcAft>
              <a:buClr>
                <a:srgbClr val="404040"/>
              </a:buClr>
              <a:buSzPct val="100000"/>
              <a:buNone/>
            </a:pPr>
            <a:endParaRPr lang="fr-FR" sz="1400" dirty="0"/>
          </a:p>
        </p:txBody>
      </p:sp>
    </p:spTree>
    <p:extLst>
      <p:ext uri="{BB962C8B-B14F-4D97-AF65-F5344CB8AC3E}">
        <p14:creationId xmlns:p14="http://schemas.microsoft.com/office/powerpoint/2010/main" val="331549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 la Plateforme </a:t>
            </a:r>
            <a:br>
              <a:rPr lang="fr-FR" dirty="0">
                <a:solidFill>
                  <a:srgbClr val="0070C0"/>
                </a:solidFill>
              </a:rPr>
            </a:br>
            <a:r>
              <a:rPr lang="fr-FR" dirty="0">
                <a:solidFill>
                  <a:srgbClr val="0070C0"/>
                </a:solidFill>
              </a:rPr>
              <a:t>– auprès des acteurs de l’emploi et de la formation </a:t>
            </a:r>
            <a:endParaRPr lang="fr-FR" sz="1600" i="1" dirty="0">
              <a:solidFill>
                <a:srgbClr val="0070C0"/>
              </a:solidFill>
            </a:endParaRP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39</a:t>
            </a:fld>
            <a:endParaRPr lang="fr-FR" sz="1400" dirty="0">
              <a:solidFill>
                <a:schemeClr val="bg1"/>
              </a:solidFill>
            </a:endParaRPr>
          </a:p>
        </p:txBody>
      </p:sp>
      <p:sp>
        <p:nvSpPr>
          <p:cNvPr id="7" name="Espace réservé du texte 21">
            <a:extLst>
              <a:ext uri="{FF2B5EF4-FFF2-40B4-BE49-F238E27FC236}">
                <a16:creationId xmlns:a16="http://schemas.microsoft.com/office/drawing/2014/main" xmlns="" id="{419AAD12-382C-4246-AAB5-769E60BFE6DF}"/>
              </a:ext>
            </a:extLst>
          </p:cNvPr>
          <p:cNvSpPr txBox="1">
            <a:spLocks/>
          </p:cNvSpPr>
          <p:nvPr/>
        </p:nvSpPr>
        <p:spPr bwMode="auto">
          <a:xfrm>
            <a:off x="742950" y="1565674"/>
            <a:ext cx="8496300" cy="4104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600"/>
              </a:spcBef>
              <a:spcAft>
                <a:spcPts val="600"/>
              </a:spcAft>
              <a:buClr>
                <a:srgbClr val="404040"/>
              </a:buClr>
              <a:buSzPct val="100000"/>
              <a:buFont typeface="Arial" charset="0"/>
              <a:buChar char="►"/>
            </a:pPr>
            <a:r>
              <a:rPr lang="fr-FR" sz="1400" dirty="0"/>
              <a:t>Transmettre une information régulière sur les opportunités d’emploi générées par le dispositif.</a:t>
            </a:r>
          </a:p>
          <a:p>
            <a:pPr marL="266700" lvl="1" indent="-266700">
              <a:lnSpc>
                <a:spcPct val="100000"/>
              </a:lnSpc>
              <a:spcBef>
                <a:spcPts val="600"/>
              </a:spcBef>
              <a:spcAft>
                <a:spcPts val="600"/>
              </a:spcAft>
              <a:buClr>
                <a:srgbClr val="404040"/>
              </a:buClr>
              <a:buSzPct val="100000"/>
              <a:buFont typeface="Arial" charset="0"/>
              <a:buChar char="►"/>
            </a:pPr>
            <a:r>
              <a:rPr lang="fr-FR" sz="1400" dirty="0"/>
              <a:t>Information à l’ensemble des acteurs du département</a:t>
            </a:r>
          </a:p>
          <a:p>
            <a:pPr marL="266700" lvl="1" indent="-266700">
              <a:lnSpc>
                <a:spcPct val="100000"/>
              </a:lnSpc>
              <a:spcBef>
                <a:spcPts val="600"/>
              </a:spcBef>
              <a:spcAft>
                <a:spcPts val="600"/>
              </a:spcAft>
              <a:buClr>
                <a:srgbClr val="404040"/>
              </a:buClr>
              <a:buSzPct val="100000"/>
              <a:buFont typeface="Arial" charset="0"/>
              <a:buChar char="►"/>
            </a:pPr>
            <a:r>
              <a:rPr lang="fr-FR" sz="1400" dirty="0"/>
              <a:t>Favoriser la mise en place de parcours durables</a:t>
            </a:r>
          </a:p>
          <a:p>
            <a:pPr marL="266700" lvl="1" indent="-266700">
              <a:lnSpc>
                <a:spcPct val="100000"/>
              </a:lnSpc>
              <a:spcBef>
                <a:spcPts val="600"/>
              </a:spcBef>
              <a:spcAft>
                <a:spcPts val="600"/>
              </a:spcAft>
              <a:buClr>
                <a:srgbClr val="404040"/>
              </a:buClr>
              <a:buSzPct val="100000"/>
              <a:buFont typeface="Arial" charset="0"/>
              <a:buChar char="►"/>
            </a:pPr>
            <a:r>
              <a:rPr lang="fr-FR" sz="1400" dirty="0"/>
              <a:t>Informer les acteurs de l’emploi et de la formation sur les mouvements, besoins de main d’œuvre identifiés et programmés par les entreprises.</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à la promotion du dispositif auprès des professionnels.</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des actions facilitant la promotion de métiers en tension identifiés dans le cadre du dispositif.</a:t>
            </a:r>
          </a:p>
          <a:p>
            <a:pPr marL="266700" lvl="1" indent="-266700">
              <a:lnSpc>
                <a:spcPct val="100000"/>
              </a:lnSpc>
              <a:spcBef>
                <a:spcPts val="600"/>
              </a:spcBef>
              <a:spcAft>
                <a:spcPts val="600"/>
              </a:spcAft>
              <a:buClr>
                <a:srgbClr val="404040"/>
              </a:buClr>
              <a:buSzPct val="100000"/>
              <a:buFont typeface="Arial" charset="0"/>
              <a:buChar char="►"/>
            </a:pPr>
            <a:r>
              <a:rPr lang="fr-FR" sz="1400" dirty="0"/>
              <a:t>Associer les acteurs à la gouvernance du projet.</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deux comités techniques par an permettant de suivre le dispositif sur l’angle ‘public’.</a:t>
            </a:r>
          </a:p>
          <a:p>
            <a:pPr marL="266700" lvl="1" indent="-266700">
              <a:lnSpc>
                <a:spcPct val="100000"/>
              </a:lnSpc>
              <a:spcBef>
                <a:spcPts val="600"/>
              </a:spcBef>
              <a:spcAft>
                <a:spcPts val="600"/>
              </a:spcAft>
              <a:buClr>
                <a:srgbClr val="404040"/>
              </a:buClr>
              <a:buSzPct val="100000"/>
              <a:buFont typeface="Arial" charset="0"/>
              <a:buChar char="►"/>
            </a:pPr>
            <a:r>
              <a:rPr lang="fr-FR" sz="1400" dirty="0"/>
              <a:t>Organiser un comité de pilotage annuel associant l’ensemble des parties prenantes.</a:t>
            </a:r>
          </a:p>
          <a:p>
            <a:pPr marL="0" lvl="1" indent="0">
              <a:lnSpc>
                <a:spcPct val="100000"/>
              </a:lnSpc>
              <a:spcBef>
                <a:spcPts val="600"/>
              </a:spcBef>
              <a:spcAft>
                <a:spcPts val="600"/>
              </a:spcAft>
              <a:buClr>
                <a:srgbClr val="404040"/>
              </a:buClr>
              <a:buSzPct val="100000"/>
              <a:buNone/>
            </a:pPr>
            <a:endParaRPr lang="fr-FR" sz="1400" dirty="0"/>
          </a:p>
        </p:txBody>
      </p:sp>
    </p:spTree>
    <p:extLst>
      <p:ext uri="{BB962C8B-B14F-4D97-AF65-F5344CB8AC3E}">
        <p14:creationId xmlns:p14="http://schemas.microsoft.com/office/powerpoint/2010/main" val="27581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a:t>Organisation du séminaire</a:t>
            </a:r>
            <a:r>
              <a:rPr lang="fr-FR" sz="2400" b="1" dirty="0">
                <a:solidFill>
                  <a:srgbClr val="0000FF"/>
                </a:solidFill>
              </a:rPr>
              <a:t/>
            </a:r>
            <a:br>
              <a:rPr lang="fr-FR" sz="2400" b="1" dirty="0">
                <a:solidFill>
                  <a:srgbClr val="0000FF"/>
                </a:solidFill>
              </a:rPr>
            </a:b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981075"/>
            <a:ext cx="8474075" cy="5327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600"/>
              </a:spcBef>
              <a:spcAft>
                <a:spcPts val="600"/>
              </a:spcAft>
              <a:buNone/>
            </a:pPr>
            <a:endParaRPr lang="fr-FR" sz="1600" b="1" dirty="0">
              <a:solidFill>
                <a:srgbClr val="0000FF"/>
              </a:solidFill>
            </a:endParaRPr>
          </a:p>
          <a:p>
            <a:pPr marL="342900" indent="-342900">
              <a:spcBef>
                <a:spcPts val="600"/>
              </a:spcBef>
              <a:spcAft>
                <a:spcPts val="600"/>
              </a:spcAft>
              <a:buClr>
                <a:srgbClr val="0000FF"/>
              </a:buClr>
              <a:buAutoNum type="arabicPeriod"/>
            </a:pPr>
            <a:r>
              <a:rPr lang="fr-FR" sz="1600" b="1" dirty="0">
                <a:solidFill>
                  <a:srgbClr val="0000FF"/>
                </a:solidFill>
              </a:rPr>
              <a:t>Restitution des résultats de l'étude et des orientations stratégiques proposées par les PLIE de l’Essonne</a:t>
            </a:r>
          </a:p>
          <a:p>
            <a:pPr marL="342900" indent="-342900">
              <a:spcBef>
                <a:spcPts val="600"/>
              </a:spcBef>
              <a:spcAft>
                <a:spcPts val="600"/>
              </a:spcAft>
              <a:buClr>
                <a:srgbClr val="0000FF"/>
              </a:buClr>
              <a:buAutoNum type="arabicPeriod"/>
            </a:pPr>
            <a:r>
              <a:rPr lang="fr-FR" sz="1600" b="1" dirty="0">
                <a:solidFill>
                  <a:srgbClr val="0000FF"/>
                </a:solidFill>
              </a:rPr>
              <a:t>Présentation Comité Départemental pour l’insertion pérenne par les clauses sociales de Seine et Marne</a:t>
            </a:r>
          </a:p>
          <a:p>
            <a:pPr marL="342900" indent="-342900">
              <a:spcBef>
                <a:spcPts val="600"/>
              </a:spcBef>
              <a:spcAft>
                <a:spcPts val="600"/>
              </a:spcAft>
              <a:buClr>
                <a:srgbClr val="0000FF"/>
              </a:buClr>
              <a:buAutoNum type="arabicPeriod"/>
            </a:pPr>
            <a:r>
              <a:rPr lang="fr-FR" sz="1600" b="1" dirty="0">
                <a:solidFill>
                  <a:srgbClr val="0000FF"/>
                </a:solidFill>
              </a:rPr>
              <a:t>Table ronde institutionnelle « Et nous en Essonne, on s'engage à quoi ? »</a:t>
            </a:r>
          </a:p>
          <a:p>
            <a:pPr marL="342900" indent="-342900">
              <a:spcBef>
                <a:spcPts val="600"/>
              </a:spcBef>
              <a:spcAft>
                <a:spcPts val="600"/>
              </a:spcAft>
              <a:buClr>
                <a:srgbClr val="0000FF"/>
              </a:buClr>
              <a:buAutoNum type="arabicPeriod"/>
            </a:pPr>
            <a:r>
              <a:rPr lang="fr-FR" sz="1600" b="1" dirty="0">
                <a:solidFill>
                  <a:srgbClr val="0000FF"/>
                </a:solidFill>
              </a:rPr>
              <a:t>Le regard des acteurs de terrain « Et nous en Essonne, on s'engage à quoi ? »</a:t>
            </a:r>
          </a:p>
          <a:p>
            <a:pPr marL="0" indent="0">
              <a:spcBef>
                <a:spcPts val="600"/>
              </a:spcBef>
              <a:spcAft>
                <a:spcPts val="600"/>
              </a:spcAft>
              <a:buClr>
                <a:srgbClr val="0000FF"/>
              </a:buClr>
              <a:buNone/>
            </a:pPr>
            <a:endParaRPr lang="fr-FR" sz="1600" b="1" dirty="0">
              <a:solidFill>
                <a:srgbClr val="0000FF"/>
              </a:solidFill>
            </a:endParaRPr>
          </a:p>
          <a:p>
            <a:pPr marL="0" indent="0">
              <a:spcBef>
                <a:spcPts val="600"/>
              </a:spcBef>
              <a:spcAft>
                <a:spcPts val="600"/>
              </a:spcAft>
              <a:buClr>
                <a:srgbClr val="0000FF"/>
              </a:buClr>
              <a:buNone/>
            </a:pPr>
            <a:r>
              <a:rPr lang="fr-FR" sz="1600" b="1" dirty="0">
                <a:solidFill>
                  <a:srgbClr val="0000FF"/>
                </a:solidFill>
              </a:rPr>
              <a:t>Quelques mots de conclusions</a:t>
            </a:r>
          </a:p>
          <a:p>
            <a:pPr marL="0" indent="0">
              <a:spcBef>
                <a:spcPts val="600"/>
              </a:spcBef>
              <a:spcAft>
                <a:spcPts val="600"/>
              </a:spcAft>
              <a:buClr>
                <a:srgbClr val="0000FF"/>
              </a:buClr>
              <a:buNone/>
            </a:pPr>
            <a:r>
              <a:rPr lang="fr-FR" sz="1600" b="1" dirty="0">
                <a:solidFill>
                  <a:srgbClr val="0000FF"/>
                </a:solidFill>
              </a:rPr>
              <a:t>Proposition d’une identité visuelle de la Plateforme « Achats responsables en Essonne »</a:t>
            </a:r>
          </a:p>
          <a:p>
            <a:pPr marL="0" indent="0">
              <a:spcBef>
                <a:spcPts val="600"/>
              </a:spcBef>
              <a:spcAft>
                <a:spcPts val="600"/>
              </a:spcAft>
              <a:buClr>
                <a:srgbClr val="0000FF"/>
              </a:buClr>
              <a:buNone/>
            </a:pPr>
            <a:r>
              <a:rPr lang="fr-FR" sz="1600" b="1" dirty="0">
                <a:solidFill>
                  <a:srgbClr val="0000FF"/>
                </a:solidFill>
              </a:rPr>
              <a:t>Annonces des suites du séminaire</a:t>
            </a:r>
          </a:p>
          <a:p>
            <a:pPr marL="0" indent="0">
              <a:spcBef>
                <a:spcPts val="600"/>
              </a:spcBef>
              <a:spcAft>
                <a:spcPts val="600"/>
              </a:spcAft>
              <a:buClr>
                <a:srgbClr val="0000FF"/>
              </a:buClr>
              <a:buNone/>
            </a:pPr>
            <a:endParaRPr lang="fr-FR" sz="1600" b="1" i="1" dirty="0">
              <a:solidFill>
                <a:srgbClr val="0000FF"/>
              </a:solidFill>
            </a:endParaRPr>
          </a:p>
          <a:p>
            <a:pPr marL="0" indent="0">
              <a:spcBef>
                <a:spcPts val="600"/>
              </a:spcBef>
              <a:spcAft>
                <a:spcPts val="600"/>
              </a:spcAft>
              <a:buClr>
                <a:srgbClr val="0000FF"/>
              </a:buClr>
              <a:buNone/>
            </a:pPr>
            <a:r>
              <a:rPr lang="fr-FR" sz="1600" b="1" i="1" smtClean="0">
                <a:solidFill>
                  <a:srgbClr val="0000FF"/>
                </a:solidFill>
              </a:rPr>
              <a:t>Cocktail </a:t>
            </a:r>
            <a:r>
              <a:rPr lang="fr-FR" sz="1600" b="1" i="1" dirty="0">
                <a:solidFill>
                  <a:srgbClr val="0000FF"/>
                </a:solidFill>
              </a:rPr>
              <a:t>déjeunatoire</a:t>
            </a:r>
          </a:p>
          <a:p>
            <a:pPr marL="0" indent="0">
              <a:spcBef>
                <a:spcPts val="600"/>
              </a:spcBef>
              <a:spcAft>
                <a:spcPts val="600"/>
              </a:spcAft>
              <a:buNone/>
            </a:pPr>
            <a:endParaRPr lang="fr-FR" sz="1600" dirty="0">
              <a:solidFill>
                <a:srgbClr val="0000FF"/>
              </a:solidFill>
            </a:endParaRPr>
          </a:p>
          <a:p>
            <a:pPr marL="0" indent="0">
              <a:spcBef>
                <a:spcPts val="600"/>
              </a:spcBef>
              <a:spcAft>
                <a:spcPts val="600"/>
              </a:spcAft>
              <a:buNone/>
            </a:pPr>
            <a:endParaRPr lang="fr-FR" sz="1600" b="1" dirty="0">
              <a:solidFill>
                <a:srgbClr val="0000FF"/>
              </a:solidFill>
            </a:endParaRPr>
          </a:p>
          <a:p>
            <a:pPr marL="0" indent="0">
              <a:spcBef>
                <a:spcPts val="600"/>
              </a:spcBef>
              <a:spcAft>
                <a:spcPts val="600"/>
              </a:spcAft>
              <a:buNone/>
            </a:pPr>
            <a:endParaRPr lang="fr-FR" sz="1600" b="1" dirty="0">
              <a:solidFill>
                <a:srgbClr val="0000FF"/>
              </a:solidFill>
            </a:endParaRPr>
          </a:p>
        </p:txBody>
      </p:sp>
    </p:spTree>
    <p:extLst>
      <p:ext uri="{BB962C8B-B14F-4D97-AF65-F5344CB8AC3E}">
        <p14:creationId xmlns:p14="http://schemas.microsoft.com/office/powerpoint/2010/main" val="2675221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des entreprises</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40</a:t>
            </a:fld>
            <a:endParaRPr lang="fr-FR" sz="1400" dirty="0">
              <a:solidFill>
                <a:schemeClr val="bg1"/>
              </a:solidFill>
            </a:endParaRPr>
          </a:p>
        </p:txBody>
      </p:sp>
      <p:sp>
        <p:nvSpPr>
          <p:cNvPr id="17" name="Espace réservé du texte 21">
            <a:extLst>
              <a:ext uri="{FF2B5EF4-FFF2-40B4-BE49-F238E27FC236}">
                <a16:creationId xmlns:a16="http://schemas.microsoft.com/office/drawing/2014/main" xmlns="" id="{CD568912-BDCD-4189-B60C-D6BA1C5D4E67}"/>
              </a:ext>
            </a:extLst>
          </p:cNvPr>
          <p:cNvSpPr txBox="1">
            <a:spLocks/>
          </p:cNvSpPr>
          <p:nvPr/>
        </p:nvSpPr>
        <p:spPr bwMode="auto">
          <a:xfrm>
            <a:off x="358514" y="1556792"/>
            <a:ext cx="8496300"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marL="266700" lvl="1" indent="-266700">
              <a:lnSpc>
                <a:spcPct val="100000"/>
              </a:lnSpc>
              <a:spcBef>
                <a:spcPts val="600"/>
              </a:spcBef>
              <a:spcAft>
                <a:spcPts val="600"/>
              </a:spcAft>
              <a:buClr>
                <a:srgbClr val="404040"/>
              </a:buClr>
              <a:buSzPct val="100000"/>
              <a:buFont typeface="Arial" charset="0"/>
              <a:buChar char="►"/>
            </a:pPr>
            <a:r>
              <a:rPr lang="fr-FR" sz="1400" dirty="0"/>
              <a:t>Favoriser l’intégration des nouveaux salariés en insertion dans leurs effectifs</a:t>
            </a:r>
          </a:p>
          <a:p>
            <a:pPr marL="266700" lvl="1" indent="-266700">
              <a:lnSpc>
                <a:spcPct val="100000"/>
              </a:lnSpc>
              <a:spcBef>
                <a:spcPts val="600"/>
              </a:spcBef>
              <a:spcAft>
                <a:spcPts val="600"/>
              </a:spcAft>
              <a:buClr>
                <a:srgbClr val="404040"/>
              </a:buClr>
              <a:buSzPct val="100000"/>
              <a:buFont typeface="Arial" charset="0"/>
              <a:buChar char="►"/>
            </a:pPr>
            <a:r>
              <a:rPr lang="fr-FR" sz="1400" dirty="0"/>
              <a:t>Sous/</a:t>
            </a:r>
            <a:r>
              <a:rPr lang="fr-FR" sz="1400" dirty="0" err="1"/>
              <a:t>co</a:t>
            </a:r>
            <a:r>
              <a:rPr lang="fr-FR" sz="1400" dirty="0"/>
              <a:t>-traiter une partie de leurs marchés à des structures d’insertion </a:t>
            </a:r>
          </a:p>
          <a:p>
            <a:pPr marL="266700" lvl="1" indent="-266700">
              <a:lnSpc>
                <a:spcPct val="100000"/>
              </a:lnSpc>
              <a:spcBef>
                <a:spcPts val="600"/>
              </a:spcBef>
              <a:spcAft>
                <a:spcPts val="600"/>
              </a:spcAft>
              <a:buClr>
                <a:srgbClr val="404040"/>
              </a:buClr>
              <a:buSzPct val="100000"/>
              <a:buFont typeface="Arial" charset="0"/>
              <a:buChar char="►"/>
            </a:pPr>
            <a:r>
              <a:rPr lang="fr-FR" sz="1400" dirty="0"/>
              <a:t>Collaborer avec la Plateforme dans leurs missions d’assistance à la mise en œuvre des clauses d’insertion </a:t>
            </a:r>
          </a:p>
          <a:p>
            <a:pPr marL="266700" lvl="1" indent="-266700">
              <a:lnSpc>
                <a:spcPct val="100000"/>
              </a:lnSpc>
              <a:spcBef>
                <a:spcPts val="600"/>
              </a:spcBef>
              <a:spcAft>
                <a:spcPts val="600"/>
              </a:spcAft>
              <a:buClr>
                <a:srgbClr val="404040"/>
              </a:buClr>
              <a:buSzPct val="100000"/>
              <a:buFont typeface="Arial" charset="0"/>
              <a:buChar char="►"/>
            </a:pPr>
            <a:r>
              <a:rPr lang="fr-FR" sz="1400" dirty="0"/>
              <a:t>Faciliter la préparation et la montée en compétences des nouveaux salariés en insertion</a:t>
            </a:r>
          </a:p>
          <a:p>
            <a:pPr marL="266700" lvl="1" indent="-266700">
              <a:lnSpc>
                <a:spcPct val="100000"/>
              </a:lnSpc>
              <a:spcBef>
                <a:spcPts val="600"/>
              </a:spcBef>
              <a:spcAft>
                <a:spcPts val="600"/>
              </a:spcAft>
              <a:buClr>
                <a:srgbClr val="404040"/>
              </a:buClr>
              <a:buSzPct val="100000"/>
              <a:buFont typeface="Arial" charset="0"/>
              <a:buChar char="►"/>
            </a:pPr>
            <a:r>
              <a:rPr lang="fr-FR" sz="1400" dirty="0"/>
              <a:t>Elargir les collaborations possibles avec les PLIE (diagnostic RH, placements, formation, stages, etc.)</a:t>
            </a:r>
          </a:p>
          <a:p>
            <a:pPr marL="266700" lvl="1" indent="-266700">
              <a:lnSpc>
                <a:spcPct val="100000"/>
              </a:lnSpc>
              <a:spcBef>
                <a:spcPts val="600"/>
              </a:spcBef>
              <a:spcAft>
                <a:spcPts val="600"/>
              </a:spcAft>
              <a:buClr>
                <a:srgbClr val="404040"/>
              </a:buClr>
              <a:buSzPct val="100000"/>
              <a:buFont typeface="Arial" charset="0"/>
              <a:buChar char="►"/>
            </a:pPr>
            <a:r>
              <a:rPr lang="fr-FR" sz="1400" dirty="0"/>
              <a:t>Participer aux processus d’amélioration de l’achat responsable en Essonne</a:t>
            </a:r>
          </a:p>
          <a:p>
            <a:pPr marL="266700" lvl="1" indent="-266700">
              <a:lnSpc>
                <a:spcPct val="100000"/>
              </a:lnSpc>
              <a:spcBef>
                <a:spcPts val="600"/>
              </a:spcBef>
              <a:spcAft>
                <a:spcPts val="600"/>
              </a:spcAft>
              <a:buClr>
                <a:srgbClr val="404040"/>
              </a:buClr>
              <a:buSzPct val="100000"/>
              <a:buFont typeface="Arial" charset="0"/>
              <a:buChar char="►"/>
            </a:pPr>
            <a:endParaRPr lang="fr-FR" sz="1400" dirty="0"/>
          </a:p>
          <a:p>
            <a:pPr marL="79375">
              <a:lnSpc>
                <a:spcPct val="100000"/>
              </a:lnSpc>
              <a:spcBef>
                <a:spcPts val="600"/>
              </a:spcBef>
              <a:spcAft>
                <a:spcPts val="600"/>
              </a:spcAft>
            </a:pPr>
            <a:endParaRPr lang="fr-FR" sz="1400" dirty="0"/>
          </a:p>
          <a:p>
            <a:pPr marL="266700" lvl="1" indent="-266700">
              <a:lnSpc>
                <a:spcPct val="100000"/>
              </a:lnSpc>
              <a:spcBef>
                <a:spcPts val="600"/>
              </a:spcBef>
              <a:spcAft>
                <a:spcPts val="600"/>
              </a:spcAft>
              <a:buClr>
                <a:srgbClr val="404040"/>
              </a:buClr>
              <a:buSzPct val="100000"/>
              <a:buFont typeface="Arial" charset="0"/>
              <a:buChar char="►"/>
            </a:pPr>
            <a:endParaRPr lang="fr-FR" sz="1400" dirty="0"/>
          </a:p>
        </p:txBody>
      </p:sp>
      <p:sp>
        <p:nvSpPr>
          <p:cNvPr id="2" name="Rectangle 1"/>
          <p:cNvSpPr/>
          <p:nvPr/>
        </p:nvSpPr>
        <p:spPr>
          <a:xfrm>
            <a:off x="345541" y="3501008"/>
            <a:ext cx="8750746" cy="723275"/>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Ø"/>
              <a:tabLst>
                <a:tab pos="342900" algn="l"/>
                <a:tab pos="685800" algn="l"/>
                <a:tab pos="914400" algn="l"/>
              </a:tabLst>
            </a:pPr>
            <a:endParaRPr lang="fr-FR" sz="1200" dirty="0">
              <a:solidFill>
                <a:schemeClr val="tx1"/>
              </a:solidFill>
              <a:latin typeface="+mn-lt"/>
              <a:ea typeface="Times New Roman" panose="02020603050405020304" pitchFamily="18" charset="0"/>
              <a:cs typeface="Times New Roman" panose="02020603050405020304" pitchFamily="18" charset="0"/>
            </a:endParaRPr>
          </a:p>
          <a:p>
            <a:pPr algn="just">
              <a:lnSpc>
                <a:spcPct val="115000"/>
              </a:lnSpc>
              <a:spcAft>
                <a:spcPts val="600"/>
              </a:spcAft>
              <a:tabLst>
                <a:tab pos="685800" algn="l"/>
              </a:tabLst>
            </a:pPr>
            <a:r>
              <a:rPr lang="fr-FR" dirty="0">
                <a:latin typeface="+mj-lt"/>
                <a:ea typeface="Calibri" panose="020F0502020204030204" pitchFamily="34" charset="0"/>
                <a:cs typeface="Times New Roman" panose="02020603050405020304" pitchFamily="18" charset="0"/>
              </a:rPr>
              <a:t> </a:t>
            </a:r>
            <a:endParaRPr lang="fr-FR"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535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solidFill>
                  <a:srgbClr val="0070C0"/>
                </a:solidFill>
              </a:rPr>
              <a:t>Les engagements possibles des représentants d’entreprises (clubs d’entreprises, fédérations de branches, MEDEF, CPME, CCI, etc.)</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41</a:t>
            </a:fld>
            <a:endParaRPr lang="fr-FR" sz="1400" dirty="0">
              <a:solidFill>
                <a:schemeClr val="bg1"/>
              </a:solidFill>
            </a:endParaRPr>
          </a:p>
        </p:txBody>
      </p:sp>
      <p:sp>
        <p:nvSpPr>
          <p:cNvPr id="17" name="Espace réservé du texte 21">
            <a:extLst>
              <a:ext uri="{FF2B5EF4-FFF2-40B4-BE49-F238E27FC236}">
                <a16:creationId xmlns:a16="http://schemas.microsoft.com/office/drawing/2014/main" xmlns="" id="{CD568912-BDCD-4189-B60C-D6BA1C5D4E67}"/>
              </a:ext>
            </a:extLst>
          </p:cNvPr>
          <p:cNvSpPr txBox="1">
            <a:spLocks/>
          </p:cNvSpPr>
          <p:nvPr/>
        </p:nvSpPr>
        <p:spPr bwMode="auto">
          <a:xfrm>
            <a:off x="632520" y="1205634"/>
            <a:ext cx="8496300" cy="4824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6700" indent="-266700" algn="just" rtl="0" eaLnBrk="1" fontAlgn="base" hangingPunct="1">
              <a:lnSpc>
                <a:spcPct val="110000"/>
              </a:lnSpc>
              <a:spcBef>
                <a:spcPct val="20000"/>
              </a:spcBef>
              <a:spcAft>
                <a:spcPct val="20000"/>
              </a:spcAft>
              <a:buClr>
                <a:srgbClr val="404040"/>
              </a:buClr>
              <a:buSzPct val="100000"/>
              <a:buFont typeface="Arial" charset="0"/>
              <a:buChar char="►"/>
              <a:defRPr sz="1200">
                <a:solidFill>
                  <a:srgbClr val="333333"/>
                </a:solidFill>
                <a:latin typeface="+mn-lt"/>
                <a:ea typeface="ＭＳ Ｐゴシック" charset="0"/>
                <a:cs typeface="+mn-cs"/>
                <a:sym typeface="Wingdings" pitchFamily="2" charset="2"/>
              </a:defRPr>
            </a:lvl1pPr>
            <a:lvl2pPr marL="454025" indent="-187325" algn="just" rtl="0" eaLnBrk="1" fontAlgn="base" hangingPunct="1">
              <a:lnSpc>
                <a:spcPct val="110000"/>
              </a:lnSpc>
              <a:spcBef>
                <a:spcPct val="10000"/>
              </a:spcBef>
              <a:spcAft>
                <a:spcPct val="10000"/>
              </a:spcAft>
              <a:buClr>
                <a:srgbClr val="FF6600"/>
              </a:buClr>
              <a:buSzPct val="90000"/>
              <a:buFont typeface="Wingdings" pitchFamily="2" charset="2"/>
              <a:buChar char="¡"/>
              <a:defRPr sz="1200">
                <a:solidFill>
                  <a:schemeClr val="tx1"/>
                </a:solidFill>
                <a:latin typeface="+mn-lt"/>
                <a:ea typeface="ＭＳ Ｐゴシック" charset="0"/>
                <a:sym typeface="Wingdings" pitchFamily="2" charset="2"/>
              </a:defRPr>
            </a:lvl2pPr>
            <a:lvl3pPr marL="623888" indent="-173038" algn="just" rtl="0" eaLnBrk="1" fontAlgn="base" hangingPunct="1">
              <a:lnSpc>
                <a:spcPct val="110000"/>
              </a:lnSpc>
              <a:spcBef>
                <a:spcPct val="10000"/>
              </a:spcBef>
              <a:spcAft>
                <a:spcPct val="10000"/>
              </a:spcAft>
              <a:buClr>
                <a:srgbClr val="FF6600"/>
              </a:buClr>
              <a:buFont typeface="Wingdings" pitchFamily="2" charset="2"/>
              <a:buChar char="l"/>
              <a:defRPr sz="1200">
                <a:solidFill>
                  <a:srgbClr val="FF6600"/>
                </a:solidFill>
                <a:latin typeface="+mn-lt"/>
                <a:ea typeface="ＭＳ Ｐゴシック" charset="0"/>
              </a:defRPr>
            </a:lvl3pPr>
            <a:lvl4pPr marL="889000" indent="-180975" algn="just" rtl="0" eaLnBrk="1" fontAlgn="base" hangingPunct="1">
              <a:lnSpc>
                <a:spcPct val="110000"/>
              </a:lnSpc>
              <a:spcBef>
                <a:spcPct val="10000"/>
              </a:spcBef>
              <a:spcAft>
                <a:spcPct val="10000"/>
              </a:spcAft>
              <a:buSzPct val="130000"/>
              <a:buFont typeface="Arial" charset="0"/>
              <a:buChar char="•"/>
              <a:defRPr sz="1200">
                <a:solidFill>
                  <a:schemeClr val="tx1"/>
                </a:solidFill>
                <a:latin typeface="+mn-lt"/>
                <a:ea typeface="ＭＳ Ｐゴシック" charset="0"/>
              </a:defRPr>
            </a:lvl4pPr>
            <a:lvl5pPr marL="1431925" indent="-438150" algn="just" rtl="0" eaLnBrk="1" fontAlgn="base" hangingPunct="1">
              <a:lnSpc>
                <a:spcPct val="110000"/>
              </a:lnSpc>
              <a:spcBef>
                <a:spcPct val="20000"/>
              </a:spcBef>
              <a:spcAft>
                <a:spcPct val="20000"/>
              </a:spcAft>
              <a:buClr>
                <a:schemeClr val="accent2"/>
              </a:buClr>
              <a:buFont typeface="Wingdings" pitchFamily="2" charset="2"/>
              <a:buNone/>
              <a:defRPr sz="1200" i="1">
                <a:solidFill>
                  <a:schemeClr val="tx1"/>
                </a:solidFill>
                <a:latin typeface="+mn-lt"/>
                <a:ea typeface="ＭＳ Ｐゴシック" charset="0"/>
              </a:defRPr>
            </a:lvl5pPr>
            <a:lvl6pPr marL="25146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6pPr>
            <a:lvl7pPr marL="29718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7pPr>
            <a:lvl8pPr marL="34290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8pPr>
            <a:lvl9pPr marL="3886200" indent="-228600" algn="just" rtl="0" eaLnBrk="1" fontAlgn="base" hangingPunct="1">
              <a:lnSpc>
                <a:spcPct val="110000"/>
              </a:lnSpc>
              <a:spcBef>
                <a:spcPct val="20000"/>
              </a:spcBef>
              <a:spcAft>
                <a:spcPct val="20000"/>
              </a:spcAft>
              <a:buClr>
                <a:schemeClr val="accent2"/>
              </a:buClr>
              <a:buFont typeface="Wingdings" pitchFamily="2" charset="2"/>
              <a:defRPr sz="1000" i="1">
                <a:solidFill>
                  <a:schemeClr val="tx1"/>
                </a:solidFill>
                <a:latin typeface="+mn-lt"/>
              </a:defRPr>
            </a:lvl9pPr>
          </a:lstStyle>
          <a:p>
            <a:pPr>
              <a:lnSpc>
                <a:spcPct val="115000"/>
              </a:lnSpc>
              <a:spcBef>
                <a:spcPts val="0"/>
              </a:spcBef>
              <a:spcAft>
                <a:spcPts val="600"/>
              </a:spcAft>
              <a:buFont typeface="Wingdings" panose="05000000000000000000" pitchFamily="2" charset="2"/>
              <a:buChar char="Ø"/>
              <a:tabLst>
                <a:tab pos="685800" algn="l"/>
              </a:tabLst>
            </a:pPr>
            <a:r>
              <a:rPr lang="fr-FR" sz="1400" dirty="0">
                <a:solidFill>
                  <a:schemeClr val="tx1"/>
                </a:solidFill>
                <a:ea typeface="Calibri" panose="020F0502020204030204" pitchFamily="34" charset="0"/>
                <a:cs typeface="Times New Roman" panose="02020603050405020304" pitchFamily="18" charset="0"/>
              </a:rPr>
              <a:t>Elles s’engagent à être le relai des facilitateurs sur la question de la clause d’insertion, et en particulier à : </a:t>
            </a:r>
          </a:p>
          <a:p>
            <a:pPr>
              <a:lnSpc>
                <a:spcPct val="150000"/>
              </a:lnSpc>
              <a:spcBef>
                <a:spcPts val="0"/>
              </a:spcBef>
              <a:spcAft>
                <a:spcPts val="0"/>
              </a:spcAft>
              <a:buFont typeface="Wingdings" panose="05000000000000000000" pitchFamily="2" charset="2"/>
              <a:buChar char="Ø"/>
              <a:tabLst>
                <a:tab pos="114300" algn="l"/>
                <a:tab pos="685800" algn="l"/>
                <a:tab pos="914400" algn="l"/>
              </a:tabLst>
            </a:pPr>
            <a:r>
              <a:rPr lang="fr-FR" sz="1400" dirty="0">
                <a:solidFill>
                  <a:schemeClr val="tx1"/>
                </a:solidFill>
                <a:ea typeface="Times New Roman" panose="02020603050405020304" pitchFamily="18" charset="0"/>
                <a:cs typeface="Times New Roman" panose="02020603050405020304" pitchFamily="18" charset="0"/>
              </a:rPr>
              <a:t>Répondre aux sollicitations de la Plateforme Clauses sociales Essonne, de sensibilisation et d’information, pour valoriser les métiers et secteurs d’activités permettant l’insertion professionnelle,</a:t>
            </a:r>
          </a:p>
          <a:p>
            <a:pPr>
              <a:lnSpc>
                <a:spcPct val="150000"/>
              </a:lnSpc>
              <a:spcBef>
                <a:spcPts val="0"/>
              </a:spcBef>
              <a:spcAft>
                <a:spcPts val="0"/>
              </a:spcAft>
              <a:buFont typeface="Wingdings" panose="05000000000000000000" pitchFamily="2" charset="2"/>
              <a:buChar char="Ø"/>
              <a:tabLst>
                <a:tab pos="114300" algn="l"/>
                <a:tab pos="685800" algn="l"/>
                <a:tab pos="914400" algn="l"/>
              </a:tabLst>
            </a:pPr>
            <a:r>
              <a:rPr lang="fr-FR" sz="1400" dirty="0">
                <a:solidFill>
                  <a:schemeClr val="tx1"/>
                </a:solidFill>
                <a:ea typeface="Times New Roman" panose="02020603050405020304" pitchFamily="18" charset="0"/>
                <a:cs typeface="Times New Roman" panose="02020603050405020304" pitchFamily="18" charset="0"/>
              </a:rPr>
              <a:t>Sensibiliser et aider les entreprises à la bonne intégration et au maintien en emploi des personnes en insertion (accueil, tutorat, formation interne) ;</a:t>
            </a:r>
          </a:p>
          <a:p>
            <a:pPr>
              <a:lnSpc>
                <a:spcPct val="150000"/>
              </a:lnSpc>
              <a:spcBef>
                <a:spcPts val="0"/>
              </a:spcBef>
              <a:spcAft>
                <a:spcPts val="0"/>
              </a:spcAft>
              <a:buFont typeface="Wingdings" panose="05000000000000000000" pitchFamily="2" charset="2"/>
              <a:buChar char="Ø"/>
              <a:tabLst>
                <a:tab pos="342900" algn="l"/>
                <a:tab pos="685800" algn="l"/>
                <a:tab pos="914400" algn="l"/>
              </a:tabLst>
            </a:pPr>
            <a:r>
              <a:rPr lang="fr-FR" sz="1400" dirty="0">
                <a:solidFill>
                  <a:schemeClr val="tx1"/>
                </a:solidFill>
                <a:ea typeface="Times New Roman" panose="02020603050405020304" pitchFamily="18" charset="0"/>
                <a:cs typeface="Times New Roman" panose="02020603050405020304" pitchFamily="18" charset="0"/>
              </a:rPr>
              <a:t>Inciter les entreprises à rendre compte de leurs obligations en matière d’insertion au fur et à mesure de l’exécution des marchés</a:t>
            </a:r>
            <a:r>
              <a:rPr lang="fr-FR" sz="1400" dirty="0">
                <a:ea typeface="Times New Roman" panose="02020603050405020304" pitchFamily="18" charset="0"/>
                <a:cs typeface="Times New Roman" panose="02020603050405020304" pitchFamily="18" charset="0"/>
              </a:rPr>
              <a:t>.</a:t>
            </a:r>
            <a:r>
              <a:rPr lang="fr-FR" sz="1400" dirty="0">
                <a:solidFill>
                  <a:schemeClr val="tx1"/>
                </a:solidFill>
                <a:ea typeface="Times New Roman" panose="02020603050405020304" pitchFamily="18" charset="0"/>
                <a:cs typeface="Times New Roman" panose="02020603050405020304" pitchFamily="18" charset="0"/>
              </a:rPr>
              <a:t>.</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Informer les entreprises sur le développement des démarches d’achats responsables en Essonne</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Favoriser l’</a:t>
            </a:r>
            <a:r>
              <a:rPr lang="fr-FR" sz="1400" dirty="0" err="1"/>
              <a:t>inter-connaissance</a:t>
            </a:r>
            <a:r>
              <a:rPr lang="fr-FR" sz="1400" dirty="0"/>
              <a:t> des structures d’insertion/ESAT et entreprises.</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Participer aux démarches de capitalisation et d’innovation</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Participer à la capitalisation et à l’harmonisation des bonnes pratiques </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Alimenter l’observatoire de l’achat responsable en Essonne</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ea typeface="Times New Roman" panose="02020603050405020304" pitchFamily="18" charset="0"/>
                <a:cs typeface="Times New Roman" panose="02020603050405020304" pitchFamily="18" charset="0"/>
              </a:rPr>
              <a:t>Etre force de proposition pour que ce dispositif soit gagnant-gagnant pour l’ensemble des partis prenantes</a:t>
            </a:r>
            <a:endParaRPr lang="fr-FR" sz="1400" dirty="0"/>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Participer à l’élaboration des orientations stratégiques de la plateforme </a:t>
            </a:r>
          </a:p>
          <a:p>
            <a:pPr marL="171450" lvl="1" indent="-171450">
              <a:lnSpc>
                <a:spcPct val="100000"/>
              </a:lnSpc>
              <a:spcBef>
                <a:spcPts val="0"/>
              </a:spcBef>
              <a:spcAft>
                <a:spcPts val="600"/>
              </a:spcAft>
              <a:buClr>
                <a:srgbClr val="404040"/>
              </a:buClr>
              <a:buSzPct val="100000"/>
              <a:buFont typeface="Wingdings" panose="05000000000000000000" pitchFamily="2" charset="2"/>
              <a:buChar char="Ø"/>
            </a:pPr>
            <a:r>
              <a:rPr lang="fr-FR" sz="1400" dirty="0"/>
              <a:t>Participer à la gouvernance de la plateforme </a:t>
            </a:r>
          </a:p>
        </p:txBody>
      </p:sp>
    </p:spTree>
    <p:extLst>
      <p:ext uri="{BB962C8B-B14F-4D97-AF65-F5344CB8AC3E}">
        <p14:creationId xmlns:p14="http://schemas.microsoft.com/office/powerpoint/2010/main" val="3495143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7"/>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t>Les conclusions et les suites du séminaire</a:t>
            </a:r>
            <a:endParaRPr lang="fr-FR" altLang="fr-FR" dirty="0"/>
          </a:p>
        </p:txBody>
      </p:sp>
      <p:sp>
        <p:nvSpPr>
          <p:cNvPr id="19459" name="Rectangle 11"/>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MS PGothic" panose="020B0600070205080204" pitchFamily="34" charset="-128"/>
              </a:defRPr>
            </a:lvl1pPr>
            <a:lvl2pPr marL="742950" indent="-285750" defTabSz="971550">
              <a:defRPr sz="2000">
                <a:solidFill>
                  <a:srgbClr val="FF6600"/>
                </a:solidFill>
                <a:latin typeface="Arial" panose="020B0604020202020204" pitchFamily="34" charset="0"/>
                <a:ea typeface="MS PGothic" panose="020B0600070205080204" pitchFamily="34" charset="-128"/>
              </a:defRPr>
            </a:lvl2pPr>
            <a:lvl3pPr marL="1143000" indent="-228600" defTabSz="971550">
              <a:defRPr sz="2000">
                <a:solidFill>
                  <a:srgbClr val="FF6600"/>
                </a:solidFill>
                <a:latin typeface="Arial" panose="020B0604020202020204" pitchFamily="34" charset="0"/>
                <a:ea typeface="MS PGothic" panose="020B0600070205080204" pitchFamily="34" charset="-128"/>
              </a:defRPr>
            </a:lvl3pPr>
            <a:lvl4pPr marL="1600200" indent="-228600" defTabSz="971550">
              <a:defRPr sz="2000">
                <a:solidFill>
                  <a:srgbClr val="FF6600"/>
                </a:solidFill>
                <a:latin typeface="Arial" panose="020B0604020202020204" pitchFamily="34" charset="0"/>
                <a:ea typeface="MS PGothic" panose="020B0600070205080204" pitchFamily="34" charset="-128"/>
              </a:defRPr>
            </a:lvl4pPr>
            <a:lvl5pPr marL="2057400" indent="-228600" defTabSz="971550">
              <a:defRPr sz="2000">
                <a:solidFill>
                  <a:srgbClr val="FF6600"/>
                </a:solidFill>
                <a:latin typeface="Arial" panose="020B0604020202020204" pitchFamily="34" charset="0"/>
                <a:ea typeface="MS PGothic"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MS PGothic" panose="020B0600070205080204" pitchFamily="34" charset="-128"/>
              </a:defRPr>
            </a:lvl9pPr>
          </a:lstStyle>
          <a:p>
            <a:pPr algn="r" eaLnBrk="1" hangingPunct="1"/>
            <a:endParaRPr lang="fr-FR" altLang="fr-FR" sz="4300" b="1" dirty="0">
              <a:solidFill>
                <a:srgbClr val="FFFFFF"/>
              </a:solidFill>
            </a:endParaRPr>
          </a:p>
        </p:txBody>
      </p:sp>
      <p:sp>
        <p:nvSpPr>
          <p:cNvPr id="19460" name="Espace réservé du texte 29"/>
          <p:cNvSpPr>
            <a:spLocks noGrp="1"/>
          </p:cNvSpPr>
          <p:nvPr>
            <p:ph type="body" sz="quarter" idx="4294967295"/>
          </p:nvPr>
        </p:nvSpPr>
        <p:spPr bwMode="auto">
          <a:xfrm>
            <a:off x="787400" y="908720"/>
            <a:ext cx="8474075" cy="5544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spcAft>
                <a:spcPts val="0"/>
              </a:spcAft>
              <a:buNone/>
            </a:pPr>
            <a:r>
              <a:rPr lang="fr-FR" sz="2200" dirty="0">
                <a:solidFill>
                  <a:srgbClr val="FF6600"/>
                </a:solidFill>
                <a:latin typeface="Arial Narrow" pitchFamily="34" charset="0"/>
                <a:cs typeface="+mj-cs"/>
              </a:rPr>
              <a:t>Le regard des directeurs de PLIE</a:t>
            </a:r>
          </a:p>
          <a:p>
            <a:pPr marL="0" indent="0">
              <a:spcBef>
                <a:spcPts val="0"/>
              </a:spcBef>
              <a:spcAft>
                <a:spcPts val="0"/>
              </a:spcAft>
              <a:buNone/>
            </a:pPr>
            <a:r>
              <a:rPr lang="fr-FR" sz="1800" b="1" i="1" dirty="0">
                <a:solidFill>
                  <a:srgbClr val="0000FF"/>
                </a:solidFill>
              </a:rPr>
              <a:t>Myriam LAHROUR BA – </a:t>
            </a:r>
            <a:r>
              <a:rPr lang="fr-FR" sz="1800" i="1" dirty="0">
                <a:solidFill>
                  <a:srgbClr val="0000FF"/>
                </a:solidFill>
              </a:rPr>
              <a:t>Directrice d’Atout PLIE</a:t>
            </a:r>
          </a:p>
          <a:p>
            <a:pPr marL="0" indent="0">
              <a:buNone/>
            </a:pPr>
            <a:r>
              <a:rPr lang="fr-FR" sz="1800" b="1" i="1" dirty="0">
                <a:solidFill>
                  <a:srgbClr val="0000FF"/>
                </a:solidFill>
              </a:rPr>
              <a:t>Ibrahima SEYE – </a:t>
            </a:r>
            <a:r>
              <a:rPr lang="fr-FR" sz="1800" i="1" dirty="0">
                <a:solidFill>
                  <a:srgbClr val="0000FF"/>
                </a:solidFill>
              </a:rPr>
              <a:t>Directeur du PLIE Intercommunal Nord Essonne</a:t>
            </a:r>
          </a:p>
          <a:p>
            <a:pPr marL="0" indent="0">
              <a:buNone/>
            </a:pPr>
            <a:r>
              <a:rPr lang="fr-FR" sz="1800" b="1" i="1" dirty="0">
                <a:solidFill>
                  <a:srgbClr val="0000FF"/>
                </a:solidFill>
              </a:rPr>
              <a:t>Hamid BOUCID – </a:t>
            </a:r>
            <a:r>
              <a:rPr lang="fr-FR" sz="1800" i="1" dirty="0">
                <a:solidFill>
                  <a:srgbClr val="0000FF"/>
                </a:solidFill>
              </a:rPr>
              <a:t>Directeur de Dynamique Emploi</a:t>
            </a:r>
          </a:p>
          <a:p>
            <a:pPr marL="0" indent="0">
              <a:buNone/>
            </a:pPr>
            <a:r>
              <a:rPr lang="fr-FR" sz="1800" b="1" i="1" dirty="0">
                <a:solidFill>
                  <a:srgbClr val="0000FF"/>
                </a:solidFill>
              </a:rPr>
              <a:t>Djamal</a:t>
            </a:r>
            <a:r>
              <a:rPr lang="fr-FR" sz="1800" i="1" dirty="0">
                <a:solidFill>
                  <a:srgbClr val="0000FF"/>
                </a:solidFill>
              </a:rPr>
              <a:t> </a:t>
            </a:r>
            <a:r>
              <a:rPr lang="fr-FR" sz="1800" b="1" i="1" dirty="0">
                <a:solidFill>
                  <a:srgbClr val="0000FF"/>
                </a:solidFill>
              </a:rPr>
              <a:t>CHERAD</a:t>
            </a:r>
            <a:r>
              <a:rPr lang="fr-FR" sz="1800" i="1" dirty="0">
                <a:solidFill>
                  <a:srgbClr val="0000FF"/>
                </a:solidFill>
              </a:rPr>
              <a:t> </a:t>
            </a:r>
            <a:r>
              <a:rPr lang="fr-FR" sz="1800" b="1" i="1" dirty="0">
                <a:solidFill>
                  <a:srgbClr val="0000FF"/>
                </a:solidFill>
              </a:rPr>
              <a:t>– </a:t>
            </a:r>
            <a:r>
              <a:rPr lang="fr-FR" sz="1800" i="1" dirty="0">
                <a:solidFill>
                  <a:srgbClr val="0000FF"/>
                </a:solidFill>
              </a:rPr>
              <a:t>Directeur de la Mission Intercommunale Vers l’Emploi</a:t>
            </a:r>
          </a:p>
          <a:p>
            <a:pPr marL="0" indent="0">
              <a:buNone/>
            </a:pPr>
            <a:endParaRPr lang="fr-FR" sz="1800" i="1" dirty="0">
              <a:solidFill>
                <a:srgbClr val="0000FF"/>
              </a:solidFill>
            </a:endParaRPr>
          </a:p>
          <a:p>
            <a:pPr marL="0" indent="0">
              <a:buNone/>
            </a:pPr>
            <a:r>
              <a:rPr lang="fr-FR" sz="2200" dirty="0">
                <a:solidFill>
                  <a:srgbClr val="FF6600"/>
                </a:solidFill>
                <a:latin typeface="Arial Narrow" pitchFamily="34" charset="0"/>
                <a:cs typeface="+mj-cs"/>
              </a:rPr>
              <a:t>Proposition d’une identité visuelle de la Plateforme « Achats responsables en Essonne » : </a:t>
            </a:r>
            <a:r>
              <a:rPr lang="fr-FR" sz="2200" dirty="0">
                <a:solidFill>
                  <a:srgbClr val="FF6600"/>
                </a:solidFill>
                <a:latin typeface="Arial Narrow" pitchFamily="34" charset="0"/>
                <a:cs typeface="+mj-cs"/>
                <a:hlinkClick r:id="rId2"/>
              </a:rPr>
              <a:t>http://www.inclusivessonne.fr/</a:t>
            </a:r>
            <a:endParaRPr lang="fr-FR" sz="2200" dirty="0">
              <a:solidFill>
                <a:srgbClr val="FF6600"/>
              </a:solidFill>
              <a:latin typeface="Arial Narrow" pitchFamily="34" charset="0"/>
              <a:cs typeface="+mj-cs"/>
            </a:endParaRPr>
          </a:p>
          <a:p>
            <a:pPr marL="0" indent="0">
              <a:buNone/>
            </a:pPr>
            <a:r>
              <a:rPr lang="fr-FR" sz="1800" b="1" i="1" dirty="0">
                <a:solidFill>
                  <a:srgbClr val="0000FF"/>
                </a:solidFill>
              </a:rPr>
              <a:t>Céline CATHY –</a:t>
            </a:r>
            <a:r>
              <a:rPr lang="fr-FR" sz="1800" i="1" dirty="0">
                <a:solidFill>
                  <a:srgbClr val="0000FF"/>
                </a:solidFill>
              </a:rPr>
              <a:t> Référente Clause, Mission Intercommunale Vers l’Emploi</a:t>
            </a:r>
          </a:p>
          <a:p>
            <a:pPr marL="0" indent="0">
              <a:buNone/>
            </a:pPr>
            <a:r>
              <a:rPr lang="fr-FR" sz="1800" b="1" i="1" dirty="0">
                <a:solidFill>
                  <a:srgbClr val="0000FF"/>
                </a:solidFill>
              </a:rPr>
              <a:t>Valentin SOUCHARD – </a:t>
            </a:r>
            <a:r>
              <a:rPr lang="fr-FR" sz="1800" i="1" dirty="0">
                <a:solidFill>
                  <a:srgbClr val="0000FF"/>
                </a:solidFill>
              </a:rPr>
              <a:t>Facilitateur Clauses d'insertion PLIE Nord Essonne</a:t>
            </a:r>
          </a:p>
          <a:p>
            <a:pPr marL="0" indent="0">
              <a:buNone/>
            </a:pPr>
            <a:endParaRPr lang="fr-FR" sz="1800" i="1" dirty="0">
              <a:solidFill>
                <a:srgbClr val="0000FF"/>
              </a:solidFill>
            </a:endParaRPr>
          </a:p>
          <a:p>
            <a:pPr marL="0" indent="0">
              <a:buNone/>
            </a:pPr>
            <a:r>
              <a:rPr lang="fr-FR" sz="2200" dirty="0">
                <a:solidFill>
                  <a:srgbClr val="FF6600"/>
                </a:solidFill>
                <a:latin typeface="Arial Narrow" pitchFamily="34" charset="0"/>
                <a:cs typeface="+mj-cs"/>
              </a:rPr>
              <a:t>Les suites du séminaire</a:t>
            </a:r>
          </a:p>
          <a:p>
            <a:pPr marL="0" indent="0">
              <a:buNone/>
            </a:pPr>
            <a:r>
              <a:rPr lang="fr-FR" sz="1800" b="1" i="1" dirty="0">
                <a:solidFill>
                  <a:srgbClr val="0000FF"/>
                </a:solidFill>
              </a:rPr>
              <a:t>Michel BERNARD – </a:t>
            </a:r>
            <a:r>
              <a:rPr lang="fr-FR" sz="1800" i="1" dirty="0">
                <a:solidFill>
                  <a:srgbClr val="0000FF"/>
                </a:solidFill>
              </a:rPr>
              <a:t>Vice</a:t>
            </a:r>
            <a:r>
              <a:rPr lang="fr-FR" sz="1800" b="1" i="1" dirty="0">
                <a:solidFill>
                  <a:srgbClr val="0000FF"/>
                </a:solidFill>
              </a:rPr>
              <a:t> </a:t>
            </a:r>
            <a:r>
              <a:rPr lang="fr-FR" sz="1800" i="1" dirty="0">
                <a:solidFill>
                  <a:srgbClr val="0000FF"/>
                </a:solidFill>
              </a:rPr>
              <a:t>Président Ensemble vers l’Emploi</a:t>
            </a:r>
          </a:p>
          <a:p>
            <a:pPr marL="0" indent="0">
              <a:buNone/>
            </a:pPr>
            <a:endParaRPr lang="fr-FR" sz="2200" dirty="0">
              <a:solidFill>
                <a:srgbClr val="FF6600"/>
              </a:solidFill>
              <a:latin typeface="Arial Narrow" pitchFamily="34" charset="0"/>
              <a:cs typeface="+mj-cs"/>
            </a:endParaRPr>
          </a:p>
        </p:txBody>
      </p:sp>
    </p:spTree>
    <p:extLst>
      <p:ext uri="{BB962C8B-B14F-4D97-AF65-F5344CB8AC3E}">
        <p14:creationId xmlns:p14="http://schemas.microsoft.com/office/powerpoint/2010/main" val="4101692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6500813"/>
            <a:ext cx="9667875" cy="35718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algn="r">
              <a:defRPr/>
            </a:pPr>
            <a:endParaRPr lang="fr-FR" dirty="0">
              <a:ea typeface="+mn-ea"/>
            </a:endParaRPr>
          </a:p>
        </p:txBody>
      </p:sp>
      <p:sp>
        <p:nvSpPr>
          <p:cNvPr id="16" name="Rectangle 56"/>
          <p:cNvSpPr txBox="1">
            <a:spLocks noChangeArrowheads="1"/>
          </p:cNvSpPr>
          <p:nvPr/>
        </p:nvSpPr>
        <p:spPr bwMode="gray">
          <a:xfrm>
            <a:off x="1738313" y="6572250"/>
            <a:ext cx="7643812" cy="285750"/>
          </a:xfrm>
          <a:prstGeom prst="rect">
            <a:avLst/>
          </a:prstGeom>
          <a:solidFill>
            <a:schemeClr val="tx1">
              <a:lumMod val="75000"/>
              <a:lumOff val="25000"/>
            </a:schemeClr>
          </a:solidFill>
          <a:ln w="9525">
            <a:noFill/>
            <a:miter lim="800000"/>
            <a:headEnd/>
            <a:tailEnd/>
          </a:ln>
          <a:effectLst/>
        </p:spPr>
        <p:txBody>
          <a:bodyPr lIns="0" tIns="0" rIns="252000" bIns="0" anchor="ctr"/>
          <a:lstStyle>
            <a:lvl1pPr algn="r" eaLnBrk="0" hangingPunct="0">
              <a:defRPr sz="1000" b="1">
                <a:solidFill>
                  <a:schemeClr val="bg1"/>
                </a:solidFill>
                <a:latin typeface="+mn-lt"/>
              </a:defRPr>
            </a:lvl1pPr>
          </a:lstStyle>
          <a:p>
            <a:pPr>
              <a:defRPr/>
            </a:pPr>
            <a:endParaRPr lang="en-GB" dirty="0">
              <a:ea typeface="+mn-ea"/>
            </a:endParaRPr>
          </a:p>
        </p:txBody>
      </p:sp>
      <p:sp>
        <p:nvSpPr>
          <p:cNvPr id="16392" name="Footer Placeholder 6"/>
          <p:cNvSpPr txBox="1">
            <a:spLocks/>
          </p:cNvSpPr>
          <p:nvPr/>
        </p:nvSpPr>
        <p:spPr bwMode="auto">
          <a:xfrm>
            <a:off x="0" y="6391275"/>
            <a:ext cx="7881938" cy="2524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Ins="252000"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endParaRPr lang="en-US" sz="1000" b="1" dirty="0">
              <a:solidFill>
                <a:schemeClr val="bg1"/>
              </a:solidFill>
            </a:endParaRPr>
          </a:p>
        </p:txBody>
      </p:sp>
      <p:sp>
        <p:nvSpPr>
          <p:cNvPr id="21" name="Titre 20"/>
          <p:cNvSpPr>
            <a:spLocks noGrp="1"/>
          </p:cNvSpPr>
          <p:nvPr>
            <p:ph type="title"/>
          </p:nvPr>
        </p:nvSpPr>
        <p:spPr>
          <a:xfrm>
            <a:off x="1785426" y="2825459"/>
            <a:ext cx="6143625" cy="1380927"/>
          </a:xfrm>
        </p:spPr>
        <p:txBody>
          <a:bodyPr anchor="ctr" anchorCtr="0"/>
          <a:lstStyle/>
          <a:p>
            <a:r>
              <a:rPr lang="fr-FR" sz="2400" dirty="0"/>
              <a:t>MERCI POUR VOTRE PARTICIPATION !</a:t>
            </a:r>
          </a:p>
        </p:txBody>
      </p:sp>
      <p:pic>
        <p:nvPicPr>
          <p:cNvPr id="11" name="Picture 39"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864" y="404664"/>
            <a:ext cx="2332637" cy="69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6">
            <a:extLst>
              <a:ext uri="{FF2B5EF4-FFF2-40B4-BE49-F238E27FC236}">
                <a16:creationId xmlns:a16="http://schemas.microsoft.com/office/drawing/2014/main" xmlns="" id="{D36D70DA-9A8B-4943-A255-6334D1867996}"/>
              </a:ext>
            </a:extLst>
          </p:cNvPr>
          <p:cNvSpPr txBox="1">
            <a:spLocks noChangeArrowheads="1"/>
          </p:cNvSpPr>
          <p:nvPr/>
        </p:nvSpPr>
        <p:spPr bwMode="auto">
          <a:xfrm>
            <a:off x="1821325" y="1124744"/>
            <a:ext cx="6245225" cy="8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spcAft>
                <a:spcPts val="1000"/>
              </a:spcAft>
            </a:pPr>
            <a:r>
              <a:rPr lang="fr-FR" sz="1800" i="1" dirty="0">
                <a:solidFill>
                  <a:schemeClr val="tx1"/>
                </a:solidFill>
                <a:latin typeface="Arial Narrow" pitchFamily="34" charset="0"/>
              </a:rPr>
              <a:t>Séminaire du mercredi 08 novembre 2017</a:t>
            </a:r>
          </a:p>
          <a:p>
            <a:pPr algn="ctr" eaLnBrk="1" hangingPunct="1">
              <a:spcAft>
                <a:spcPts val="1000"/>
              </a:spcAft>
            </a:pPr>
            <a:r>
              <a:rPr lang="fr-FR" sz="1800" i="1" dirty="0">
                <a:solidFill>
                  <a:schemeClr val="tx1"/>
                </a:solidFill>
                <a:latin typeface="Arial Narrow" pitchFamily="34" charset="0"/>
              </a:rPr>
              <a:t>Chambre de Commerce et d’Industrie d’Evry</a:t>
            </a:r>
          </a:p>
        </p:txBody>
      </p:sp>
      <p:pic>
        <p:nvPicPr>
          <p:cNvPr id="17" name="Image 16">
            <a:extLst>
              <a:ext uri="{FF2B5EF4-FFF2-40B4-BE49-F238E27FC236}">
                <a16:creationId xmlns:a16="http://schemas.microsoft.com/office/drawing/2014/main" xmlns="" id="{728FB108-31EE-47A9-BCCD-5319F70405B8}"/>
              </a:ext>
            </a:extLst>
          </p:cNvPr>
          <p:cNvPicPr>
            <a:picLocks noChangeAspect="1"/>
          </p:cNvPicPr>
          <p:nvPr/>
        </p:nvPicPr>
        <p:blipFill>
          <a:blip r:embed="rId4"/>
          <a:stretch>
            <a:fillRect/>
          </a:stretch>
        </p:blipFill>
        <p:spPr>
          <a:xfrm>
            <a:off x="2288704" y="4418957"/>
            <a:ext cx="5876925" cy="1819275"/>
          </a:xfrm>
          <a:prstGeom prst="rect">
            <a:avLst/>
          </a:prstGeom>
        </p:spPr>
      </p:pic>
      <p:sp>
        <p:nvSpPr>
          <p:cNvPr id="9" name="Text Box 46">
            <a:extLst>
              <a:ext uri="{FF2B5EF4-FFF2-40B4-BE49-F238E27FC236}">
                <a16:creationId xmlns:a16="http://schemas.microsoft.com/office/drawing/2014/main" xmlns="" id="{E63AA6CD-76D4-45AC-AABE-76F6F1841D96}"/>
              </a:ext>
            </a:extLst>
          </p:cNvPr>
          <p:cNvSpPr txBox="1">
            <a:spLocks noChangeArrowheads="1"/>
          </p:cNvSpPr>
          <p:nvPr/>
        </p:nvSpPr>
        <p:spPr bwMode="auto">
          <a:xfrm>
            <a:off x="1732111" y="1891383"/>
            <a:ext cx="6245225" cy="8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spcAft>
                <a:spcPts val="1000"/>
              </a:spcAft>
            </a:pPr>
            <a:r>
              <a:rPr lang="fr-FR" sz="1800" b="1" dirty="0">
                <a:latin typeface="Arial Narrow" pitchFamily="34" charset="0"/>
              </a:rPr>
              <a:t>Et nous en Essonne, on s’engage à quoi ?</a:t>
            </a:r>
          </a:p>
        </p:txBody>
      </p:sp>
    </p:spTree>
    <p:extLst>
      <p:ext uri="{BB962C8B-B14F-4D97-AF65-F5344CB8AC3E}">
        <p14:creationId xmlns:p14="http://schemas.microsoft.com/office/powerpoint/2010/main" val="31622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ea typeface="ＭＳ Ｐゴシック" pitchFamily="34" charset="-128"/>
              </a:rPr>
              <a:t>Restitution des résultats de l'étude et des orientations stratégiques proposées par les PLIE de l’Essonne</a:t>
            </a:r>
            <a:r>
              <a:rPr lang="fr-FR" sz="2800" b="1" dirty="0">
                <a:solidFill>
                  <a:srgbClr val="0000FF"/>
                </a:solidFill>
              </a:rPr>
              <a:t/>
            </a:r>
            <a:br>
              <a:rPr lang="fr-FR" sz="2800" b="1" dirty="0">
                <a:solidFill>
                  <a:srgbClr val="0000FF"/>
                </a:solidFill>
              </a:rPr>
            </a:b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Tree>
    <p:extLst>
      <p:ext uri="{BB962C8B-B14F-4D97-AF65-F5344CB8AC3E}">
        <p14:creationId xmlns:p14="http://schemas.microsoft.com/office/powerpoint/2010/main" val="142226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7"/>
          <p:cNvSpPr>
            <a:spLocks noGrp="1"/>
          </p:cNvSpPr>
          <p:nvPr>
            <p:ph type="title"/>
          </p:nvPr>
        </p:nvSpPr>
        <p:spPr bwMode="auto">
          <a:xfrm>
            <a:off x="1343932" y="3182939"/>
            <a:ext cx="78581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2800" dirty="0">
                <a:ea typeface="ＭＳ Ｐゴシック" pitchFamily="34" charset="-128"/>
              </a:rPr>
              <a:t>Rappels des objectifs du diagnostic participatif</a:t>
            </a:r>
            <a:endParaRPr lang="fr-FR" altLang="fr-FR" sz="2800" dirty="0">
              <a:ea typeface="ＭＳ Ｐゴシック" pitchFamily="34" charset="-128"/>
            </a:endParaRPr>
          </a:p>
        </p:txBody>
      </p:sp>
      <p:sp>
        <p:nvSpPr>
          <p:cNvPr id="20486" name="Rectangle 5"/>
          <p:cNvSpPr>
            <a:spLocks noChangeArrowheads="1"/>
          </p:cNvSpPr>
          <p:nvPr/>
        </p:nvSpPr>
        <p:spPr bwMode="auto">
          <a:xfrm>
            <a:off x="7005638" y="6735763"/>
            <a:ext cx="101600" cy="101600"/>
          </a:xfrm>
          <a:prstGeom prst="rect">
            <a:avLst/>
          </a:prstGeom>
          <a:solidFill>
            <a:schemeClr val="bg1">
              <a:lumMod val="85000"/>
            </a:schemeClr>
          </a:solidFill>
          <a:ln>
            <a:noFill/>
          </a:ln>
        </p:spPr>
        <p:txBody>
          <a:bodyPr/>
          <a:lstStyle/>
          <a:p>
            <a:pPr algn="r" eaLnBrk="1" hangingPunct="1">
              <a:defRPr/>
            </a:pPr>
            <a:endParaRPr lang="fr-FR" dirty="0">
              <a:ea typeface="+mn-ea"/>
            </a:endParaRPr>
          </a:p>
        </p:txBody>
      </p:sp>
      <p:sp>
        <p:nvSpPr>
          <p:cNvPr id="7" name="Rectangle 6"/>
          <p:cNvSpPr/>
          <p:nvPr/>
        </p:nvSpPr>
        <p:spPr bwMode="auto">
          <a:xfrm>
            <a:off x="71294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25606" name="Rectangle 10"/>
          <p:cNvSpPr>
            <a:spLocks noChangeArrowheads="1"/>
          </p:cNvSpPr>
          <p:nvPr/>
        </p:nvSpPr>
        <p:spPr bwMode="auto">
          <a:xfrm>
            <a:off x="6881813" y="6735763"/>
            <a:ext cx="101600" cy="101600"/>
          </a:xfrm>
          <a:prstGeom prst="rect">
            <a:avLst/>
          </a:prstGeom>
          <a:solidFill>
            <a:schemeClr val="bg1">
              <a:lumMod val="85000"/>
            </a:schemeClr>
          </a:solidFill>
          <a:ln>
            <a:noFill/>
          </a:ln>
        </p:spPr>
        <p:txBody>
          <a:bodyPr/>
          <a:lstStyle/>
          <a:p>
            <a:pPr algn="r" eaLnBrk="1" hangingPunct="1">
              <a:defRPr/>
            </a:pPr>
            <a:endParaRPr lang="fr-FR" dirty="0"/>
          </a:p>
        </p:txBody>
      </p:sp>
      <p:sp>
        <p:nvSpPr>
          <p:cNvPr id="12" name="Rectangle 11"/>
          <p:cNvSpPr/>
          <p:nvPr/>
        </p:nvSpPr>
        <p:spPr bwMode="auto">
          <a:xfrm>
            <a:off x="7253288"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3" name="Rectangle 12"/>
          <p:cNvSpPr/>
          <p:nvPr/>
        </p:nvSpPr>
        <p:spPr bwMode="auto">
          <a:xfrm>
            <a:off x="7378700"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4" name="Rectangle 10"/>
          <p:cNvSpPr>
            <a:spLocks noChangeArrowheads="1"/>
          </p:cNvSpPr>
          <p:nvPr/>
        </p:nvSpPr>
        <p:spPr bwMode="auto">
          <a:xfrm>
            <a:off x="7502525" y="6735763"/>
            <a:ext cx="101600" cy="101600"/>
          </a:xfrm>
          <a:prstGeom prst="rect">
            <a:avLst/>
          </a:prstGeom>
          <a:solidFill>
            <a:schemeClr val="bg1">
              <a:lumMod val="85000"/>
            </a:schemeClr>
          </a:solidFill>
          <a:ln w="9525" algn="ctr">
            <a:noFill/>
            <a:round/>
            <a:headEnd/>
            <a:tailEnd/>
          </a:ln>
        </p:spPr>
        <p:txBody>
          <a:bodyPr/>
          <a:lstStyle/>
          <a:p>
            <a:pPr algn="r" eaLnBrk="1" hangingPunct="1">
              <a:defRPr/>
            </a:pPr>
            <a:endParaRPr lang="fr-FR" dirty="0">
              <a:latin typeface="Arial" panose="020B0604020202020204" pitchFamily="34" charset="0"/>
              <a:ea typeface="+mn-ea"/>
            </a:endParaRPr>
          </a:p>
        </p:txBody>
      </p:sp>
      <p:sp>
        <p:nvSpPr>
          <p:cNvPr id="17" name="Rectangle 16"/>
          <p:cNvSpPr/>
          <p:nvPr/>
        </p:nvSpPr>
        <p:spPr bwMode="auto">
          <a:xfrm>
            <a:off x="6757988" y="6735763"/>
            <a:ext cx="101600" cy="101600"/>
          </a:xfrm>
          <a:prstGeom prst="rect">
            <a:avLst/>
          </a:prstGeom>
          <a:solidFill>
            <a:srgbClr val="00B0F0"/>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8" name="Rectangle 17"/>
          <p:cNvSpPr/>
          <p:nvPr/>
        </p:nvSpPr>
        <p:spPr bwMode="auto">
          <a:xfrm>
            <a:off x="6634163" y="6735763"/>
            <a:ext cx="101600" cy="101600"/>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lgn="r" eaLnBrk="1" hangingPunct="1">
              <a:defRPr/>
            </a:pPr>
            <a:endParaRPr lang="fr-FR" dirty="0">
              <a:ea typeface="+mn-ea"/>
            </a:endParaRPr>
          </a:p>
        </p:txBody>
      </p:sp>
      <p:sp>
        <p:nvSpPr>
          <p:cNvPr id="11" name="Rectangle 11">
            <a:extLst>
              <a:ext uri="{FF2B5EF4-FFF2-40B4-BE49-F238E27FC236}">
                <a16:creationId xmlns:a16="http://schemas.microsoft.com/office/drawing/2014/main" xmlns="" id="{B25DC162-17B3-4B7D-8C72-3D28A29CE5BD}"/>
              </a:ext>
            </a:extLst>
          </p:cNvPr>
          <p:cNvSpPr>
            <a:spLocks noChangeArrowheads="1"/>
          </p:cNvSpPr>
          <p:nvPr/>
        </p:nvSpPr>
        <p:spPr bwMode="gray">
          <a:xfrm>
            <a:off x="830312" y="3119561"/>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1</a:t>
            </a:r>
          </a:p>
        </p:txBody>
      </p:sp>
    </p:spTree>
    <p:extLst>
      <p:ext uri="{BB962C8B-B14F-4D97-AF65-F5344CB8AC3E}">
        <p14:creationId xmlns:p14="http://schemas.microsoft.com/office/powerpoint/2010/main" val="368373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calendrier de mobilisation des parties prenantes</a:t>
            </a:r>
          </a:p>
        </p:txBody>
      </p:sp>
      <p:graphicFrame>
        <p:nvGraphicFramePr>
          <p:cNvPr id="4" name="Diagramme 3"/>
          <p:cNvGraphicFramePr/>
          <p:nvPr>
            <p:extLst>
              <p:ext uri="{D42A27DB-BD31-4B8C-83A1-F6EECF244321}">
                <p14:modId xmlns:p14="http://schemas.microsoft.com/office/powerpoint/2010/main" val="3376535303"/>
              </p:ext>
            </p:extLst>
          </p:nvPr>
        </p:nvGraphicFramePr>
        <p:xfrm>
          <a:off x="272480" y="734991"/>
          <a:ext cx="9433048" cy="4782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05FA7329-E8E3-46D4-A363-E6713D1E8960}"/>
              </a:ext>
            </a:extLst>
          </p:cNvPr>
          <p:cNvSpPr/>
          <p:nvPr/>
        </p:nvSpPr>
        <p:spPr bwMode="auto">
          <a:xfrm>
            <a:off x="3110136" y="5589240"/>
            <a:ext cx="1986880" cy="458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Arial"/>
                <a:ea typeface="+mn-ea"/>
              </a:rPr>
              <a:t>Mai</a:t>
            </a:r>
            <a:r>
              <a:rPr kumimoji="0" lang="fr-FR" sz="2000" b="0" i="0" u="none" strike="noStrike" cap="none" normalizeH="0" baseline="0" dirty="0">
                <a:effectLst/>
                <a:latin typeface="Arial" charset="0"/>
              </a:rPr>
              <a:t> </a:t>
            </a:r>
            <a:r>
              <a:rPr lang="fr-FR" sz="1600" dirty="0">
                <a:latin typeface="Arial"/>
                <a:ea typeface="+mn-ea"/>
              </a:rPr>
              <a:t>à Septembre</a:t>
            </a:r>
          </a:p>
        </p:txBody>
      </p:sp>
      <p:sp>
        <p:nvSpPr>
          <p:cNvPr id="6" name="Rectangle 5">
            <a:extLst>
              <a:ext uri="{FF2B5EF4-FFF2-40B4-BE49-F238E27FC236}">
                <a16:creationId xmlns:a16="http://schemas.microsoft.com/office/drawing/2014/main" xmlns="" id="{5EEE39D6-806A-4161-B1F7-D815057D8808}"/>
              </a:ext>
            </a:extLst>
          </p:cNvPr>
          <p:cNvSpPr/>
          <p:nvPr/>
        </p:nvSpPr>
        <p:spPr bwMode="auto">
          <a:xfrm>
            <a:off x="4923656" y="5688000"/>
            <a:ext cx="2693640"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Arial"/>
                <a:ea typeface="+mn-ea"/>
              </a:rPr>
              <a:t>Sept-Novembre</a:t>
            </a:r>
          </a:p>
        </p:txBody>
      </p:sp>
      <p:sp>
        <p:nvSpPr>
          <p:cNvPr id="7" name="Rectangle 6">
            <a:extLst>
              <a:ext uri="{FF2B5EF4-FFF2-40B4-BE49-F238E27FC236}">
                <a16:creationId xmlns:a16="http://schemas.microsoft.com/office/drawing/2014/main" xmlns="" id="{149FC099-4927-462C-8F20-80B0C62DD32F}"/>
              </a:ext>
            </a:extLst>
          </p:cNvPr>
          <p:cNvSpPr/>
          <p:nvPr/>
        </p:nvSpPr>
        <p:spPr bwMode="auto">
          <a:xfrm>
            <a:off x="8193360" y="5688000"/>
            <a:ext cx="1368152"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Arial"/>
                <a:ea typeface="+mn-ea"/>
              </a:rPr>
              <a:t>Février</a:t>
            </a:r>
          </a:p>
        </p:txBody>
      </p:sp>
      <p:sp>
        <p:nvSpPr>
          <p:cNvPr id="8" name="Rectangle 7">
            <a:extLst>
              <a:ext uri="{FF2B5EF4-FFF2-40B4-BE49-F238E27FC236}">
                <a16:creationId xmlns:a16="http://schemas.microsoft.com/office/drawing/2014/main" xmlns="" id="{6B1D441C-80D2-4143-A356-B4FBE9E7ABD1}"/>
              </a:ext>
            </a:extLst>
          </p:cNvPr>
          <p:cNvSpPr/>
          <p:nvPr/>
        </p:nvSpPr>
        <p:spPr bwMode="auto">
          <a:xfrm>
            <a:off x="1740140" y="5688000"/>
            <a:ext cx="1368152"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Arial"/>
                <a:ea typeface="+mn-ea"/>
              </a:rPr>
              <a:t>Mars-Avril</a:t>
            </a:r>
          </a:p>
        </p:txBody>
      </p:sp>
      <p:sp>
        <p:nvSpPr>
          <p:cNvPr id="9" name="Rectangle 8">
            <a:extLst>
              <a:ext uri="{FF2B5EF4-FFF2-40B4-BE49-F238E27FC236}">
                <a16:creationId xmlns:a16="http://schemas.microsoft.com/office/drawing/2014/main" xmlns="" id="{A392D7BE-B8A6-43B9-832E-174D53D50834}"/>
              </a:ext>
            </a:extLst>
          </p:cNvPr>
          <p:cNvSpPr/>
          <p:nvPr/>
        </p:nvSpPr>
        <p:spPr bwMode="auto">
          <a:xfrm>
            <a:off x="1280592" y="6165304"/>
            <a:ext cx="6480720"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b="1" dirty="0">
                <a:latin typeface="Arial"/>
                <a:ea typeface="+mn-ea"/>
              </a:rPr>
              <a:t>2017</a:t>
            </a:r>
          </a:p>
        </p:txBody>
      </p:sp>
      <p:sp>
        <p:nvSpPr>
          <p:cNvPr id="10" name="Rectangle 9">
            <a:extLst>
              <a:ext uri="{FF2B5EF4-FFF2-40B4-BE49-F238E27FC236}">
                <a16:creationId xmlns:a16="http://schemas.microsoft.com/office/drawing/2014/main" xmlns="" id="{BAB45EBB-4B31-496E-895C-98CCE3EF128E}"/>
              </a:ext>
            </a:extLst>
          </p:cNvPr>
          <p:cNvSpPr/>
          <p:nvPr/>
        </p:nvSpPr>
        <p:spPr bwMode="auto">
          <a:xfrm>
            <a:off x="8193360" y="6165304"/>
            <a:ext cx="1368152" cy="360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b="1" dirty="0">
                <a:latin typeface="Arial"/>
                <a:ea typeface="+mn-ea"/>
              </a:rPr>
              <a:t>2018</a:t>
            </a:r>
          </a:p>
        </p:txBody>
      </p:sp>
      <p:sp>
        <p:nvSpPr>
          <p:cNvPr id="3" name="Flèche : double flèche horizontale 2">
            <a:extLst>
              <a:ext uri="{FF2B5EF4-FFF2-40B4-BE49-F238E27FC236}">
                <a16:creationId xmlns:a16="http://schemas.microsoft.com/office/drawing/2014/main" xmlns="" id="{781A468E-4623-4B67-B05A-1EB45A6F22BB}"/>
              </a:ext>
            </a:extLst>
          </p:cNvPr>
          <p:cNvSpPr/>
          <p:nvPr/>
        </p:nvSpPr>
        <p:spPr bwMode="auto">
          <a:xfrm flipV="1">
            <a:off x="1424608" y="5985285"/>
            <a:ext cx="6192688" cy="180000"/>
          </a:xfrm>
          <a:prstGeom prst="lef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FF6600"/>
              </a:solidFill>
              <a:effectLst/>
              <a:latin typeface="Arial" charset="0"/>
            </a:endParaRPr>
          </a:p>
        </p:txBody>
      </p:sp>
      <p:sp>
        <p:nvSpPr>
          <p:cNvPr id="11" name="Flèche : double flèche horizontale 10">
            <a:extLst>
              <a:ext uri="{FF2B5EF4-FFF2-40B4-BE49-F238E27FC236}">
                <a16:creationId xmlns:a16="http://schemas.microsoft.com/office/drawing/2014/main" xmlns="" id="{67442E85-2B15-43B8-ADAA-5A06AE9D9C3E}"/>
              </a:ext>
            </a:extLst>
          </p:cNvPr>
          <p:cNvSpPr/>
          <p:nvPr/>
        </p:nvSpPr>
        <p:spPr bwMode="auto">
          <a:xfrm flipV="1">
            <a:off x="7833320" y="5985304"/>
            <a:ext cx="1764000" cy="180000"/>
          </a:xfrm>
          <a:prstGeom prst="lef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FF6600"/>
              </a:solidFill>
              <a:effectLst/>
              <a:latin typeface="Arial" charset="0"/>
            </a:endParaRPr>
          </a:p>
        </p:txBody>
      </p:sp>
      <p:sp>
        <p:nvSpPr>
          <p:cNvPr id="12" name="Rectangle 11">
            <a:extLst>
              <a:ext uri="{FF2B5EF4-FFF2-40B4-BE49-F238E27FC236}">
                <a16:creationId xmlns:a16="http://schemas.microsoft.com/office/drawing/2014/main" xmlns="" id="{9A35A659-200A-4160-B730-D08CDC2059CF}"/>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1</a:t>
            </a:r>
            <a:r>
              <a:rPr lang="fr-FR" altLang="fr-FR" sz="1800" b="1" dirty="0">
                <a:solidFill>
                  <a:srgbClr val="FFFFFF"/>
                </a:solidFill>
              </a:rPr>
              <a:t>.1</a:t>
            </a:r>
            <a:endParaRPr lang="fr-FR" altLang="fr-FR" sz="4300" b="1" dirty="0">
              <a:solidFill>
                <a:srgbClr val="FFFFFF"/>
              </a:solidFill>
            </a:endParaRPr>
          </a:p>
        </p:txBody>
      </p:sp>
    </p:spTree>
    <p:extLst>
      <p:ext uri="{BB962C8B-B14F-4D97-AF65-F5344CB8AC3E}">
        <p14:creationId xmlns:p14="http://schemas.microsoft.com/office/powerpoint/2010/main" val="163289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xmlns="" id="{B2B16F61-8522-4FD3-B085-CC7E6E22223D}"/>
              </a:ext>
            </a:extLst>
          </p:cNvPr>
          <p:cNvSpPr>
            <a:spLocks noGrp="1"/>
          </p:cNvSpPr>
          <p:nvPr>
            <p:ph type="title"/>
          </p:nvPr>
        </p:nvSpPr>
        <p:spPr bwMode="auto">
          <a:xfrm>
            <a:off x="1023938" y="357188"/>
            <a:ext cx="828675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dirty="0">
                <a:ea typeface="ＭＳ Ｐゴシック" panose="020B0600070205080204" pitchFamily="34" charset="-128"/>
              </a:rPr>
              <a:t>La méthodologie d’intervention</a:t>
            </a:r>
            <a:endParaRPr lang="fr-FR" altLang="fr-FR" dirty="0">
              <a:ea typeface="ＭＳ Ｐゴシック" panose="020B0600070205080204" pitchFamily="34" charset="-128"/>
            </a:endParaRPr>
          </a:p>
        </p:txBody>
      </p:sp>
      <p:sp>
        <p:nvSpPr>
          <p:cNvPr id="19459" name="Espace réservé du numéro de diapositive 1">
            <a:extLst>
              <a:ext uri="{FF2B5EF4-FFF2-40B4-BE49-F238E27FC236}">
                <a16:creationId xmlns:a16="http://schemas.microsoft.com/office/drawing/2014/main" xmlns="" id="{A82342C8-9EE9-473D-AA9F-AB4DB3003FE5}"/>
              </a:ext>
            </a:extLst>
          </p:cNvPr>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ctr" eaLnBrk="1" hangingPunct="1"/>
            <a:fld id="{D612F1A1-30C9-40C1-9820-F5D686D2E214}" type="slidenum">
              <a:rPr lang="fr-FR" altLang="fr-FR" sz="1200">
                <a:solidFill>
                  <a:schemeClr val="bg1"/>
                </a:solidFill>
              </a:rPr>
              <a:pPr algn="ctr" eaLnBrk="1" hangingPunct="1"/>
              <a:t>8</a:t>
            </a:fld>
            <a:endParaRPr lang="fr-FR" altLang="fr-FR" sz="1400">
              <a:solidFill>
                <a:schemeClr val="bg1"/>
              </a:solidFill>
            </a:endParaRPr>
          </a:p>
        </p:txBody>
      </p:sp>
      <p:sp>
        <p:nvSpPr>
          <p:cNvPr id="2" name="Espace réservé du texte 1">
            <a:extLst>
              <a:ext uri="{FF2B5EF4-FFF2-40B4-BE49-F238E27FC236}">
                <a16:creationId xmlns:a16="http://schemas.microsoft.com/office/drawing/2014/main" xmlns="" id="{CA6A688E-9309-42AC-8455-FF375E1E4CA3}"/>
              </a:ext>
            </a:extLst>
          </p:cNvPr>
          <p:cNvSpPr>
            <a:spLocks noGrp="1"/>
          </p:cNvSpPr>
          <p:nvPr>
            <p:ph type="body" sz="quarter" idx="12"/>
          </p:nvPr>
        </p:nvSpPr>
        <p:spPr>
          <a:xfrm>
            <a:off x="814388" y="1214438"/>
            <a:ext cx="8496300" cy="4857750"/>
          </a:xfrm>
        </p:spPr>
        <p:txBody>
          <a:bodyPr/>
          <a:lstStyle/>
          <a:p>
            <a:pPr marL="0" indent="0">
              <a:buFont typeface="Arial" panose="020B0604020202020204" pitchFamily="34" charset="0"/>
              <a:buNone/>
              <a:defRPr/>
            </a:pPr>
            <a:endParaRPr lang="fr-FR" dirty="0">
              <a:solidFill>
                <a:srgbClr val="FF6600"/>
              </a:solidFill>
              <a:latin typeface="Arial Narrow" panose="020B0606020202030204" pitchFamily="34" charset="0"/>
              <a:cs typeface="+mn-cs"/>
            </a:endParaRPr>
          </a:p>
          <a:p>
            <a:pPr marL="0" indent="0">
              <a:buFont typeface="Arial" panose="020B0604020202020204" pitchFamily="34" charset="0"/>
              <a:buNone/>
              <a:defRPr/>
            </a:pPr>
            <a:endParaRPr lang="fr-FR" dirty="0">
              <a:solidFill>
                <a:srgbClr val="FF6600"/>
              </a:solidFill>
              <a:latin typeface="Arial Narrow" panose="020B0606020202030204" pitchFamily="34" charset="0"/>
              <a:cs typeface="+mn-cs"/>
            </a:endParaRPr>
          </a:p>
          <a:p>
            <a:pPr>
              <a:defRPr/>
            </a:pPr>
            <a:endParaRPr lang="fr-FR" dirty="0">
              <a:solidFill>
                <a:srgbClr val="FF6600"/>
              </a:solidFill>
              <a:latin typeface="Arial Narrow" panose="020B0606020202030204" pitchFamily="34" charset="0"/>
              <a:cs typeface="+mn-cs"/>
            </a:endParaRPr>
          </a:p>
        </p:txBody>
      </p:sp>
      <p:sp>
        <p:nvSpPr>
          <p:cNvPr id="19461" name="Rectangle 11">
            <a:extLst>
              <a:ext uri="{FF2B5EF4-FFF2-40B4-BE49-F238E27FC236}">
                <a16:creationId xmlns:a16="http://schemas.microsoft.com/office/drawing/2014/main" xmlns="" id="{323B8FB3-7959-4F8C-821D-D1FC206BD586}"/>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1</a:t>
            </a:r>
            <a:r>
              <a:rPr lang="fr-FR" altLang="fr-FR" sz="1800" b="1" dirty="0">
                <a:solidFill>
                  <a:srgbClr val="FFFFFF"/>
                </a:solidFill>
              </a:rPr>
              <a:t>.2</a:t>
            </a:r>
            <a:endParaRPr lang="fr-FR" altLang="fr-FR" sz="4300" b="1" dirty="0">
              <a:solidFill>
                <a:srgbClr val="FFFFFF"/>
              </a:solidFill>
            </a:endParaRPr>
          </a:p>
        </p:txBody>
      </p:sp>
      <p:sp>
        <p:nvSpPr>
          <p:cNvPr id="19462" name="Espace réservé du texte 20">
            <a:extLst>
              <a:ext uri="{FF2B5EF4-FFF2-40B4-BE49-F238E27FC236}">
                <a16:creationId xmlns:a16="http://schemas.microsoft.com/office/drawing/2014/main" xmlns="" id="{0578DB20-D8C1-4CA7-B53F-EAFAC8FB58A0}"/>
              </a:ext>
            </a:extLst>
          </p:cNvPr>
          <p:cNvSpPr txBox="1">
            <a:spLocks/>
          </p:cNvSpPr>
          <p:nvPr/>
        </p:nvSpPr>
        <p:spPr bwMode="auto">
          <a:xfrm>
            <a:off x="966788" y="1268760"/>
            <a:ext cx="80899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defRPr sz="2000">
                <a:solidFill>
                  <a:srgbClr val="FF6600"/>
                </a:solidFill>
                <a:latin typeface="Arial" panose="020B0604020202020204" pitchFamily="34" charset="0"/>
                <a:ea typeface="ＭＳ Ｐゴシック" panose="020B0600070205080204" pitchFamily="34" charset="-128"/>
              </a:defRPr>
            </a:lvl1pPr>
            <a:lvl2pPr marL="742950" indent="-285750">
              <a:defRPr sz="2000">
                <a:solidFill>
                  <a:srgbClr val="FF6600"/>
                </a:solidFill>
                <a:latin typeface="Arial" panose="020B0604020202020204" pitchFamily="34" charset="0"/>
                <a:ea typeface="ＭＳ Ｐゴシック" panose="020B0600070205080204" pitchFamily="34" charset="-128"/>
              </a:defRPr>
            </a:lvl2pPr>
            <a:lvl3pPr marL="1143000" indent="-228600">
              <a:defRPr sz="2000">
                <a:solidFill>
                  <a:srgbClr val="FF6600"/>
                </a:solidFill>
                <a:latin typeface="Arial" panose="020B0604020202020204" pitchFamily="34" charset="0"/>
                <a:ea typeface="ＭＳ Ｐゴシック" panose="020B0600070205080204" pitchFamily="34" charset="-128"/>
              </a:defRPr>
            </a:lvl3pPr>
            <a:lvl4pPr marL="1600200" indent="-228600">
              <a:defRPr sz="2000">
                <a:solidFill>
                  <a:srgbClr val="FF6600"/>
                </a:solidFill>
                <a:latin typeface="Arial" panose="020B0604020202020204" pitchFamily="34" charset="0"/>
                <a:ea typeface="ＭＳ Ｐゴシック" panose="020B0600070205080204" pitchFamily="34" charset="-128"/>
              </a:defRPr>
            </a:lvl4pPr>
            <a:lvl5pPr marL="2057400" indent="-228600">
              <a:defRPr sz="2000">
                <a:solidFill>
                  <a:srgbClr val="FF66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just">
              <a:lnSpc>
                <a:spcPct val="110000"/>
              </a:lnSpc>
              <a:spcBef>
                <a:spcPct val="20000"/>
              </a:spcBef>
              <a:spcAft>
                <a:spcPct val="20000"/>
              </a:spcAft>
              <a:buClr>
                <a:srgbClr val="404040"/>
              </a:buClr>
              <a:buSzPct val="100000"/>
              <a:buFont typeface="Arial" panose="020B0604020202020204" pitchFamily="34" charset="0"/>
              <a:buChar char="►"/>
            </a:pPr>
            <a:r>
              <a:rPr lang="fr-FR" altLang="fr-FR" sz="1600" dirty="0">
                <a:solidFill>
                  <a:srgbClr val="333333"/>
                </a:solidFill>
                <a:sym typeface="Wingdings" panose="05000000000000000000" pitchFamily="2" charset="2"/>
              </a:rPr>
              <a:t>Une démarche à </a:t>
            </a:r>
            <a:r>
              <a:rPr lang="fr-FR" altLang="fr-FR" sz="2800" b="1" dirty="0">
                <a:sym typeface="Wingdings" panose="05000000000000000000" pitchFamily="2" charset="2"/>
              </a:rPr>
              <a:t>360°</a:t>
            </a:r>
            <a:r>
              <a:rPr lang="fr-FR" altLang="fr-FR" dirty="0">
                <a:solidFill>
                  <a:srgbClr val="333333"/>
                </a:solidFill>
                <a:sym typeface="Wingdings" panose="05000000000000000000" pitchFamily="2" charset="2"/>
              </a:rPr>
              <a:t> </a:t>
            </a:r>
            <a:r>
              <a:rPr lang="fr-FR" altLang="fr-FR" b="1" dirty="0">
                <a:solidFill>
                  <a:srgbClr val="333333"/>
                </a:solidFill>
                <a:sym typeface="Wingdings" panose="05000000000000000000" pitchFamily="2" charset="2"/>
              </a:rPr>
              <a:t>=&gt; toutes les parties prenantes sont concernées</a:t>
            </a:r>
            <a:r>
              <a:rPr lang="fr-FR" altLang="fr-FR" sz="1600" dirty="0">
                <a:solidFill>
                  <a:srgbClr val="333333"/>
                </a:solidFill>
                <a:sym typeface="Wingdings" panose="05000000000000000000" pitchFamily="2" charset="2"/>
              </a:rPr>
              <a:t> par la future </a:t>
            </a:r>
            <a:r>
              <a:rPr lang="fr-FR" sz="1600" dirty="0"/>
              <a:t>Plateforme collaborative Achat socialement responsable en Essonne</a:t>
            </a:r>
            <a:endParaRPr lang="fr-FR" altLang="fr-FR" sz="1600" dirty="0">
              <a:solidFill>
                <a:srgbClr val="333333"/>
              </a:solidFill>
              <a:sym typeface="Wingdings" panose="05000000000000000000" pitchFamily="2" charset="2"/>
            </a:endParaRP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Donneurs d’ordre</a:t>
            </a: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Entreprises</a:t>
            </a: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Structures d’insertion, par l’activité économique et du secteur protégé et adapté</a:t>
            </a: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Prescripteurs</a:t>
            </a: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Bénéficiaires</a:t>
            </a:r>
          </a:p>
          <a:p>
            <a:pPr algn="just">
              <a:lnSpc>
                <a:spcPct val="110000"/>
              </a:lnSpc>
              <a:spcBef>
                <a:spcPct val="20000"/>
              </a:spcBef>
              <a:spcAft>
                <a:spcPct val="20000"/>
              </a:spcAft>
              <a:buClr>
                <a:srgbClr val="404040"/>
              </a:buClr>
              <a:buSzPct val="100000"/>
              <a:buFont typeface="Arial" panose="020B0604020202020204" pitchFamily="34" charset="0"/>
              <a:buChar char="►"/>
            </a:pPr>
            <a:r>
              <a:rPr lang="fr-FR" altLang="fr-FR" sz="1600" dirty="0">
                <a:solidFill>
                  <a:srgbClr val="333333"/>
                </a:solidFill>
                <a:sym typeface="Wingdings" panose="05000000000000000000" pitchFamily="2" charset="2"/>
              </a:rPr>
              <a:t>Une démarche </a:t>
            </a:r>
            <a:r>
              <a:rPr lang="fr-FR" altLang="fr-FR" sz="1600" dirty="0">
                <a:sym typeface="Wingdings" panose="05000000000000000000" pitchFamily="2" charset="2"/>
              </a:rPr>
              <a:t>imaginée comme un processus d’amélioration de l’action des PLIE dans la mise en œuvre des clauses d’insertion </a:t>
            </a:r>
            <a:endParaRPr lang="fr-FR" altLang="fr-FR" sz="1600" dirty="0">
              <a:solidFill>
                <a:srgbClr val="333333"/>
              </a:solidFill>
              <a:sym typeface="Wingdings" panose="05000000000000000000" pitchFamily="2" charset="2"/>
            </a:endParaRP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Une </a:t>
            </a:r>
            <a:r>
              <a:rPr lang="fr-FR" altLang="fr-FR" b="1" dirty="0">
                <a:solidFill>
                  <a:srgbClr val="333333"/>
                </a:solidFill>
                <a:sym typeface="Wingdings" panose="05000000000000000000" pitchFamily="2" charset="2"/>
              </a:rPr>
              <a:t>dynamique de progrès</a:t>
            </a:r>
            <a:endParaRPr lang="fr-FR" altLang="fr-FR" sz="1600" dirty="0">
              <a:solidFill>
                <a:srgbClr val="333333"/>
              </a:solidFill>
              <a:sym typeface="Wingdings" panose="05000000000000000000" pitchFamily="2" charset="2"/>
            </a:endParaRPr>
          </a:p>
          <a:p>
            <a:pPr lvl="1" algn="just">
              <a:lnSpc>
                <a:spcPct val="110000"/>
              </a:lnSpc>
              <a:spcBef>
                <a:spcPct val="20000"/>
              </a:spcBef>
              <a:spcAft>
                <a:spcPct val="20000"/>
              </a:spcAft>
              <a:buClr>
                <a:srgbClr val="FF6600"/>
              </a:buClr>
              <a:buSzPct val="100000"/>
              <a:buFont typeface="Courier New" panose="02070309020205020404" pitchFamily="49" charset="0"/>
              <a:buChar char="o"/>
            </a:pPr>
            <a:r>
              <a:rPr lang="fr-FR" altLang="fr-FR" sz="1600" dirty="0">
                <a:solidFill>
                  <a:srgbClr val="333333"/>
                </a:solidFill>
                <a:sym typeface="Wingdings" panose="05000000000000000000" pitchFamily="2" charset="2"/>
              </a:rPr>
              <a:t>La volonté des PLIE que toutes les parties prenantes </a:t>
            </a:r>
            <a:r>
              <a:rPr lang="fr-FR" altLang="fr-FR" b="1" dirty="0">
                <a:solidFill>
                  <a:srgbClr val="333333"/>
                </a:solidFill>
                <a:sym typeface="Wingdings" panose="05000000000000000000" pitchFamily="2" charset="2"/>
              </a:rPr>
              <a:t>s’engagent</a:t>
            </a:r>
          </a:p>
        </p:txBody>
      </p:sp>
    </p:spTree>
    <p:extLst>
      <p:ext uri="{BB962C8B-B14F-4D97-AF65-F5344CB8AC3E}">
        <p14:creationId xmlns:p14="http://schemas.microsoft.com/office/powerpoint/2010/main" val="92687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5"/>
          <p:cNvSpPr>
            <a:spLocks noGrp="1"/>
          </p:cNvSpPr>
          <p:nvPr>
            <p:ph type="title"/>
          </p:nvPr>
        </p:nvSpPr>
        <p:spPr/>
        <p:txBody>
          <a:bodyPr/>
          <a:lstStyle/>
          <a:p>
            <a:r>
              <a:rPr lang="fr-FR" dirty="0"/>
              <a:t>La méthodologie d’intervention</a:t>
            </a:r>
          </a:p>
        </p:txBody>
      </p:sp>
      <p:sp>
        <p:nvSpPr>
          <p:cNvPr id="21508" name="Espace réservé du numéro de diapositive 1"/>
          <p:cNvSpPr txBox="1">
            <a:spLocks/>
          </p:cNvSpPr>
          <p:nvPr/>
        </p:nvSpPr>
        <p:spPr bwMode="auto">
          <a:xfrm>
            <a:off x="9239250" y="6500813"/>
            <a:ext cx="5603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6600"/>
                </a:solidFill>
                <a:latin typeface="Arial" charset="0"/>
                <a:ea typeface="ＭＳ Ｐゴシック" pitchFamily="34" charset="-128"/>
              </a:defRPr>
            </a:lvl1pPr>
            <a:lvl2pPr marL="742950" indent="-285750" eaLnBrk="0" hangingPunct="0">
              <a:defRPr sz="2000">
                <a:solidFill>
                  <a:srgbClr val="FF6600"/>
                </a:solidFill>
                <a:latin typeface="Arial" charset="0"/>
                <a:ea typeface="ＭＳ Ｐゴシック" pitchFamily="34" charset="-128"/>
              </a:defRPr>
            </a:lvl2pPr>
            <a:lvl3pPr marL="1143000" indent="-228600" eaLnBrk="0" hangingPunct="0">
              <a:defRPr sz="2000">
                <a:solidFill>
                  <a:srgbClr val="FF6600"/>
                </a:solidFill>
                <a:latin typeface="Arial" charset="0"/>
                <a:ea typeface="ＭＳ Ｐゴシック" pitchFamily="34" charset="-128"/>
              </a:defRPr>
            </a:lvl3pPr>
            <a:lvl4pPr marL="1600200" indent="-228600" eaLnBrk="0" hangingPunct="0">
              <a:defRPr sz="2000">
                <a:solidFill>
                  <a:srgbClr val="FF6600"/>
                </a:solidFill>
                <a:latin typeface="Arial" charset="0"/>
                <a:ea typeface="ＭＳ Ｐゴシック" pitchFamily="34" charset="-128"/>
              </a:defRPr>
            </a:lvl4pPr>
            <a:lvl5pPr marL="2057400" indent="-228600" eaLnBrk="0" hangingPunct="0">
              <a:defRPr sz="2000">
                <a:solidFill>
                  <a:srgbClr val="FF6600"/>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FF6600"/>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FF6600"/>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FF6600"/>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FF6600"/>
                </a:solidFill>
                <a:latin typeface="Arial" charset="0"/>
                <a:ea typeface="ＭＳ Ｐゴシック" pitchFamily="34" charset="-128"/>
              </a:defRPr>
            </a:lvl9pPr>
          </a:lstStyle>
          <a:p>
            <a:pPr algn="ctr" eaLnBrk="1" hangingPunct="1"/>
            <a:fld id="{B1672ABB-B42C-451E-A904-0DCBB526B97E}" type="slidenum">
              <a:rPr lang="fr-FR" sz="1200">
                <a:solidFill>
                  <a:schemeClr val="bg1"/>
                </a:solidFill>
              </a:rPr>
              <a:pPr algn="ctr" eaLnBrk="1" hangingPunct="1"/>
              <a:t>9</a:t>
            </a:fld>
            <a:endParaRPr lang="fr-FR" sz="1400" dirty="0">
              <a:solidFill>
                <a:schemeClr val="bg1"/>
              </a:solidFill>
            </a:endParaRPr>
          </a:p>
        </p:txBody>
      </p:sp>
      <p:graphicFrame>
        <p:nvGraphicFramePr>
          <p:cNvPr id="11" name="Diagramme 10">
            <a:extLst>
              <a:ext uri="{FF2B5EF4-FFF2-40B4-BE49-F238E27FC236}">
                <a16:creationId xmlns:a16="http://schemas.microsoft.com/office/drawing/2014/main" xmlns="" id="{0579F688-DF72-4BBB-9DDD-E7EABAE3EE85}"/>
              </a:ext>
            </a:extLst>
          </p:cNvPr>
          <p:cNvGraphicFramePr/>
          <p:nvPr>
            <p:extLst>
              <p:ext uri="{D42A27DB-BD31-4B8C-83A1-F6EECF244321}">
                <p14:modId xmlns:p14="http://schemas.microsoft.com/office/powerpoint/2010/main" val="3030772417"/>
              </p:ext>
            </p:extLst>
          </p:nvPr>
        </p:nvGraphicFramePr>
        <p:xfrm>
          <a:off x="1012224" y="734992"/>
          <a:ext cx="8227025" cy="564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1">
            <a:extLst>
              <a:ext uri="{FF2B5EF4-FFF2-40B4-BE49-F238E27FC236}">
                <a16:creationId xmlns:a16="http://schemas.microsoft.com/office/drawing/2014/main" xmlns="" id="{B3105056-FFA1-4168-8005-25CB45665B84}"/>
              </a:ext>
            </a:extLst>
          </p:cNvPr>
          <p:cNvSpPr>
            <a:spLocks noChangeArrowheads="1"/>
          </p:cNvSpPr>
          <p:nvPr/>
        </p:nvSpPr>
        <p:spPr bwMode="gray">
          <a:xfrm>
            <a:off x="381000" y="285750"/>
            <a:ext cx="522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971550">
              <a:defRPr sz="2000">
                <a:solidFill>
                  <a:srgbClr val="FF6600"/>
                </a:solidFill>
                <a:latin typeface="Arial" panose="020B0604020202020204" pitchFamily="34" charset="0"/>
                <a:ea typeface="ＭＳ Ｐゴシック" panose="020B0600070205080204" pitchFamily="34" charset="-128"/>
              </a:defRPr>
            </a:lvl1pPr>
            <a:lvl2pPr marL="742950" indent="-285750" defTabSz="971550">
              <a:defRPr sz="2000">
                <a:solidFill>
                  <a:srgbClr val="FF6600"/>
                </a:solidFill>
                <a:latin typeface="Arial" panose="020B0604020202020204" pitchFamily="34" charset="0"/>
                <a:ea typeface="ＭＳ Ｐゴシック" panose="020B0600070205080204" pitchFamily="34" charset="-128"/>
              </a:defRPr>
            </a:lvl2pPr>
            <a:lvl3pPr marL="1143000" indent="-228600" defTabSz="971550">
              <a:defRPr sz="2000">
                <a:solidFill>
                  <a:srgbClr val="FF6600"/>
                </a:solidFill>
                <a:latin typeface="Arial" panose="020B0604020202020204" pitchFamily="34" charset="0"/>
                <a:ea typeface="ＭＳ Ｐゴシック" panose="020B0600070205080204" pitchFamily="34" charset="-128"/>
              </a:defRPr>
            </a:lvl3pPr>
            <a:lvl4pPr marL="1600200" indent="-228600" defTabSz="971550">
              <a:defRPr sz="2000">
                <a:solidFill>
                  <a:srgbClr val="FF6600"/>
                </a:solidFill>
                <a:latin typeface="Arial" panose="020B0604020202020204" pitchFamily="34" charset="0"/>
                <a:ea typeface="ＭＳ Ｐゴシック" panose="020B0600070205080204" pitchFamily="34" charset="-128"/>
              </a:defRPr>
            </a:lvl4pPr>
            <a:lvl5pPr marL="2057400" indent="-228600" defTabSz="971550">
              <a:defRPr sz="2000">
                <a:solidFill>
                  <a:srgbClr val="FF6600"/>
                </a:solidFill>
                <a:latin typeface="Arial" panose="020B0604020202020204" pitchFamily="34" charset="0"/>
                <a:ea typeface="ＭＳ Ｐゴシック" panose="020B0600070205080204" pitchFamily="34" charset="-128"/>
              </a:defRPr>
            </a:lvl5pPr>
            <a:lvl6pPr marL="25146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6pPr>
            <a:lvl7pPr marL="29718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7pPr>
            <a:lvl8pPr marL="34290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8pPr>
            <a:lvl9pPr marL="3886200" indent="-228600" defTabSz="971550" eaLnBrk="0" fontAlgn="base" hangingPunct="0">
              <a:spcBef>
                <a:spcPct val="0"/>
              </a:spcBef>
              <a:spcAft>
                <a:spcPct val="0"/>
              </a:spcAft>
              <a:defRPr sz="2000">
                <a:solidFill>
                  <a:srgbClr val="FF6600"/>
                </a:solidFill>
                <a:latin typeface="Arial" panose="020B0604020202020204" pitchFamily="34" charset="0"/>
                <a:ea typeface="ＭＳ Ｐゴシック" panose="020B0600070205080204" pitchFamily="34" charset="-128"/>
              </a:defRPr>
            </a:lvl9pPr>
          </a:lstStyle>
          <a:p>
            <a:pPr algn="r" eaLnBrk="1" hangingPunct="1"/>
            <a:r>
              <a:rPr lang="fr-FR" altLang="fr-FR" sz="4300" b="1" dirty="0">
                <a:solidFill>
                  <a:srgbClr val="FFFFFF"/>
                </a:solidFill>
              </a:rPr>
              <a:t>1</a:t>
            </a:r>
            <a:r>
              <a:rPr lang="fr-FR" altLang="fr-FR" sz="1800" b="1" dirty="0">
                <a:solidFill>
                  <a:srgbClr val="FFFFFF"/>
                </a:solidFill>
              </a:rPr>
              <a:t>.3</a:t>
            </a:r>
            <a:endParaRPr lang="fr-FR" altLang="fr-FR" sz="4300" b="1" dirty="0">
              <a:solidFill>
                <a:srgbClr val="FFFFFF"/>
              </a:solidFill>
            </a:endParaRPr>
          </a:p>
        </p:txBody>
      </p:sp>
    </p:spTree>
    <p:extLst>
      <p:ext uri="{BB962C8B-B14F-4D97-AF65-F5344CB8AC3E}">
        <p14:creationId xmlns:p14="http://schemas.microsoft.com/office/powerpoint/2010/main" val="2652601438"/>
      </p:ext>
    </p:extLst>
  </p:cSld>
  <p:clrMapOvr>
    <a:masterClrMapping/>
  </p:clrMapOvr>
</p:sld>
</file>

<file path=ppt/theme/theme1.xml><?xml version="1.0" encoding="utf-8"?>
<a:theme xmlns:a="http://schemas.openxmlformats.org/drawingml/2006/main" name="1_propal_10 2012_aes">
  <a:themeElements>
    <a:clrScheme name="Argo&amp;Siloe">
      <a:dk1>
        <a:srgbClr val="000000"/>
      </a:dk1>
      <a:lt1>
        <a:srgbClr val="FFFFFF"/>
      </a:lt1>
      <a:dk2>
        <a:srgbClr val="FF9933"/>
      </a:dk2>
      <a:lt2>
        <a:srgbClr val="FF7066"/>
      </a:lt2>
      <a:accent1>
        <a:srgbClr val="FFCC66"/>
      </a:accent1>
      <a:accent2>
        <a:srgbClr val="FF9933"/>
      </a:accent2>
      <a:accent3>
        <a:srgbClr val="FF7066"/>
      </a:accent3>
      <a:accent4>
        <a:srgbClr val="C00000"/>
      </a:accent4>
      <a:accent5>
        <a:srgbClr val="BFBFBF"/>
      </a:accent5>
      <a:accent6>
        <a:srgbClr val="7F7F7F"/>
      </a:accent6>
      <a:hlink>
        <a:srgbClr val="000000"/>
      </a:hlink>
      <a:folHlink>
        <a:srgbClr val="0000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rgbClr val="FF66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rgbClr val="FF6600"/>
            </a:solidFill>
            <a:effectLst/>
            <a:latin typeface="Arial" charset="0"/>
          </a:defRPr>
        </a:defPPr>
      </a:lstStyle>
    </a:lnDef>
    <a:txDef>
      <a:spPr>
        <a:noFill/>
      </a:spPr>
      <a:bodyPr wrap="square" rtlCol="0">
        <a:spAutoFit/>
      </a:bodyPr>
      <a:lstStyle>
        <a:defPPr algn="r">
          <a:defRPr sz="1000" i="1" dirty="0">
            <a:solidFill>
              <a:schemeClr val="tx1"/>
            </a:solidFill>
          </a:defRPr>
        </a:defPPr>
      </a:lstStyle>
    </a:txDef>
  </a:objectDefaults>
  <a:extraClrSchemeLst>
    <a:extraClrScheme>
      <a:clrScheme name="Modèle par défaut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odèle par défaut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1_propal_10 2012_aes</Template>
  <TotalTime>0</TotalTime>
  <Words>4077</Words>
  <Application>Microsoft Office PowerPoint</Application>
  <PresentationFormat>Format A4 (210 x 297 mm)</PresentationFormat>
  <Paragraphs>501</Paragraphs>
  <Slides>43</Slides>
  <Notes>22</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ＭＳ Ｐゴシック</vt:lpstr>
      <vt:lpstr>ＭＳ Ｐゴシック</vt:lpstr>
      <vt:lpstr>Arial</vt:lpstr>
      <vt:lpstr>Arial Narrow</vt:lpstr>
      <vt:lpstr>Calibri</vt:lpstr>
      <vt:lpstr>Courier New</vt:lpstr>
      <vt:lpstr>Times New Roman</vt:lpstr>
      <vt:lpstr>Wingdings</vt:lpstr>
      <vt:lpstr>1_propal_10 2012_aes</vt:lpstr>
      <vt:lpstr>Projet Inclusiv Essonne Réseau Achats responsables en Essonne</vt:lpstr>
      <vt:lpstr>Mot de bienvenue </vt:lpstr>
      <vt:lpstr>Organisation du séminaire et de restitution des résultats de l'étude et des orientations stratégiques proposées par les PLIE de l’Essonne  </vt:lpstr>
      <vt:lpstr>Organisation du séminaire </vt:lpstr>
      <vt:lpstr>Restitution des résultats de l'étude et des orientations stratégiques proposées par les PLIE de l’Essonne </vt:lpstr>
      <vt:lpstr>Rappels des objectifs du diagnostic participatif</vt:lpstr>
      <vt:lpstr>Le calendrier de mobilisation des parties prenantes</vt:lpstr>
      <vt:lpstr>La méthodologie d’intervention</vt:lpstr>
      <vt:lpstr>La méthodologie d’intervention</vt:lpstr>
      <vt:lpstr>Les résultats de la mobilisation des parties prenantes</vt:lpstr>
      <vt:lpstr>Synthèse des constats issus du diagnostic</vt:lpstr>
      <vt:lpstr>Les chiffres clés du diagnostic</vt:lpstr>
      <vt:lpstr>Les chiffres clés de la mise en œuvre des clauses d’insertion de 2014 à 2016 en Essonne </vt:lpstr>
      <vt:lpstr>Les chiffres clés de 2014 à 2016 : l’action commune des PLIE de l’Essonne</vt:lpstr>
      <vt:lpstr>La place des donneurs d’ordre Les besoins qu’ils expriment dans la mise en œuvre des clauses d’insertion</vt:lpstr>
      <vt:lpstr>Les besoins d’accompagnement exprimés par les donneurs d’ordre</vt:lpstr>
      <vt:lpstr>Les constats partagés en résumé </vt:lpstr>
      <vt:lpstr>La place des structures d’insertion Les besoins qu’elles expriment dans la mise en œuvre des clauses d’insertion</vt:lpstr>
      <vt:lpstr>La place des structures d’insertion</vt:lpstr>
      <vt:lpstr>Les constats partagés en résumé</vt:lpstr>
      <vt:lpstr>La place des entreprises Les besoins qu’elles expriment dans la mise en œuvre des clauses d’insertion</vt:lpstr>
      <vt:lpstr>Les constats partagés en résumé </vt:lpstr>
      <vt:lpstr>La place des bénéficiaires et des prescripteurs Les besoins qu’ils expriment dans la mise en œuvre des clauses d’insertion</vt:lpstr>
      <vt:lpstr>Les constats partagés en résumé </vt:lpstr>
      <vt:lpstr>L’ambition de la plateforme Achat responsable en Essonne</vt:lpstr>
      <vt:lpstr>Les enjeux du déploiement d’une Plateforme collaborative Achat socialement responsable en Essonne</vt:lpstr>
      <vt:lpstr>Les orientations stratégiques de la Plateforme</vt:lpstr>
      <vt:lpstr>L’ambition proposée par les PLIE de l’Essonne</vt:lpstr>
      <vt:lpstr>Présentation Comité Départemental pour l’insertion pérenne par les clauses sociales de Seine et Marne  </vt:lpstr>
      <vt:lpstr>Table ronde institutionnelle « Et nous en Essonne, on s'engage à quoi ? »  </vt:lpstr>
      <vt:lpstr>Les engagements possibles des acteurs institutionnels</vt:lpstr>
      <vt:lpstr>Le regard des acteurs de terrain « Et nous en Essonne, on s'engage à quoi ? »  </vt:lpstr>
      <vt:lpstr>Les engagements possibles des donneurs d’ordre</vt:lpstr>
      <vt:lpstr>Les engagements possibles de la Plateforme  – auprès des Donneurs d’ordre partenaires.</vt:lpstr>
      <vt:lpstr>Les engagements possibles de la Plateforme  – auprès des Donneurs d’ordre partenaires.</vt:lpstr>
      <vt:lpstr>Les engagements possibles des réseaux de l’insertion : Act’Essonne et GESAT</vt:lpstr>
      <vt:lpstr>Les engagements possibles de la Plateforme  – auprès des SIAE et Secteur protégé.</vt:lpstr>
      <vt:lpstr>Les engagements possibles des acteurs de l’emploi et de la formation (prescripteurs, accompagnateurs, OF)</vt:lpstr>
      <vt:lpstr>Les engagements possibles de la Plateforme  – auprès des acteurs de l’emploi et de la formation </vt:lpstr>
      <vt:lpstr>Les engagements possibles des entreprises</vt:lpstr>
      <vt:lpstr>Les engagements possibles des représentants d’entreprises (clubs d’entreprises, fédérations de branches, MEDEF, CPME, CCI, etc.)</vt:lpstr>
      <vt:lpstr>Les conclusions et les suites du séminaire</vt:lpstr>
      <vt:lpstr>MERCI POUR VOTRE PARTICIPATION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Sylvia Plion</dc:creator>
  <cp:lastModifiedBy>facilitateur</cp:lastModifiedBy>
  <cp:revision>1546</cp:revision>
  <cp:lastPrinted>2017-10-18T16:48:00Z</cp:lastPrinted>
  <dcterms:created xsi:type="dcterms:W3CDTF">2012-10-11T11:48:34Z</dcterms:created>
  <dcterms:modified xsi:type="dcterms:W3CDTF">2017-11-14T16:44:48Z</dcterms:modified>
</cp:coreProperties>
</file>